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3"/>
  </p:notesMasterIdLst>
  <p:sldIdLst>
    <p:sldId id="256" r:id="rId2"/>
    <p:sldId id="363" r:id="rId3"/>
    <p:sldId id="257" r:id="rId4"/>
    <p:sldId id="259" r:id="rId5"/>
    <p:sldId id="260" r:id="rId6"/>
    <p:sldId id="261" r:id="rId7"/>
    <p:sldId id="365" r:id="rId8"/>
    <p:sldId id="262" r:id="rId9"/>
    <p:sldId id="279" r:id="rId10"/>
    <p:sldId id="281" r:id="rId11"/>
    <p:sldId id="376" r:id="rId12"/>
    <p:sldId id="404" r:id="rId13"/>
    <p:sldId id="405" r:id="rId14"/>
    <p:sldId id="408" r:id="rId15"/>
    <p:sldId id="406" r:id="rId16"/>
    <p:sldId id="407" r:id="rId17"/>
    <p:sldId id="264" r:id="rId18"/>
    <p:sldId id="409" r:id="rId19"/>
    <p:sldId id="410" r:id="rId20"/>
    <p:sldId id="411" r:id="rId21"/>
    <p:sldId id="377" r:id="rId22"/>
    <p:sldId id="378" r:id="rId23"/>
    <p:sldId id="379" r:id="rId24"/>
    <p:sldId id="380" r:id="rId25"/>
    <p:sldId id="381" r:id="rId26"/>
    <p:sldId id="382" r:id="rId27"/>
    <p:sldId id="383" r:id="rId28"/>
    <p:sldId id="265" r:id="rId29"/>
    <p:sldId id="266" r:id="rId30"/>
    <p:sldId id="267" r:id="rId31"/>
    <p:sldId id="268" r:id="rId32"/>
    <p:sldId id="366" r:id="rId33"/>
    <p:sldId id="271" r:id="rId34"/>
    <p:sldId id="272" r:id="rId35"/>
    <p:sldId id="385" r:id="rId36"/>
    <p:sldId id="386" r:id="rId37"/>
    <p:sldId id="273" r:id="rId38"/>
    <p:sldId id="387" r:id="rId39"/>
    <p:sldId id="388" r:id="rId40"/>
    <p:sldId id="389" r:id="rId41"/>
    <p:sldId id="390" r:id="rId42"/>
    <p:sldId id="391" r:id="rId43"/>
    <p:sldId id="392" r:id="rId44"/>
    <p:sldId id="393" r:id="rId45"/>
    <p:sldId id="394" r:id="rId46"/>
    <p:sldId id="274" r:id="rId47"/>
    <p:sldId id="403" r:id="rId48"/>
    <p:sldId id="367" r:id="rId49"/>
    <p:sldId id="276" r:id="rId50"/>
    <p:sldId id="277" r:id="rId51"/>
    <p:sldId id="269" r:id="rId52"/>
    <p:sldId id="270" r:id="rId53"/>
    <p:sldId id="368" r:id="rId54"/>
    <p:sldId id="278" r:id="rId55"/>
    <p:sldId id="330" r:id="rId56"/>
    <p:sldId id="282" r:id="rId57"/>
    <p:sldId id="284" r:id="rId58"/>
    <p:sldId id="285" r:id="rId59"/>
    <p:sldId id="286" r:id="rId60"/>
    <p:sldId id="287" r:id="rId61"/>
    <p:sldId id="288" r:id="rId62"/>
    <p:sldId id="289" r:id="rId63"/>
    <p:sldId id="369" r:id="rId64"/>
    <p:sldId id="290" r:id="rId65"/>
    <p:sldId id="306" r:id="rId66"/>
    <p:sldId id="307" r:id="rId67"/>
    <p:sldId id="308" r:id="rId68"/>
    <p:sldId id="309" r:id="rId69"/>
    <p:sldId id="310" r:id="rId70"/>
    <p:sldId id="311" r:id="rId71"/>
    <p:sldId id="312" r:id="rId72"/>
    <p:sldId id="313" r:id="rId73"/>
    <p:sldId id="316" r:id="rId74"/>
    <p:sldId id="314" r:id="rId75"/>
    <p:sldId id="315" r:id="rId76"/>
    <p:sldId id="317" r:id="rId77"/>
    <p:sldId id="318" r:id="rId78"/>
    <p:sldId id="321" r:id="rId79"/>
    <p:sldId id="324" r:id="rId80"/>
    <p:sldId id="325" r:id="rId81"/>
    <p:sldId id="326" r:id="rId82"/>
    <p:sldId id="328" r:id="rId83"/>
    <p:sldId id="327" r:id="rId84"/>
    <p:sldId id="329" r:id="rId85"/>
    <p:sldId id="319" r:id="rId86"/>
    <p:sldId id="331" r:id="rId87"/>
    <p:sldId id="332" r:id="rId88"/>
    <p:sldId id="395" r:id="rId89"/>
    <p:sldId id="396" r:id="rId90"/>
    <p:sldId id="397" r:id="rId91"/>
    <p:sldId id="398" r:id="rId92"/>
    <p:sldId id="399" r:id="rId93"/>
    <p:sldId id="400" r:id="rId94"/>
    <p:sldId id="401" r:id="rId95"/>
    <p:sldId id="402" r:id="rId96"/>
    <p:sldId id="370" r:id="rId97"/>
    <p:sldId id="333" r:id="rId98"/>
    <p:sldId id="344" r:id="rId99"/>
    <p:sldId id="345" r:id="rId100"/>
    <p:sldId id="346" r:id="rId101"/>
    <p:sldId id="347" r:id="rId102"/>
    <p:sldId id="348" r:id="rId103"/>
    <p:sldId id="350" r:id="rId104"/>
    <p:sldId id="352" r:id="rId105"/>
    <p:sldId id="357" r:id="rId106"/>
    <p:sldId id="358" r:id="rId107"/>
    <p:sldId id="359" r:id="rId108"/>
    <p:sldId id="360" r:id="rId109"/>
    <p:sldId id="362" r:id="rId110"/>
    <p:sldId id="361" r:id="rId111"/>
    <p:sldId id="364" r:id="rId1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65A50B8-B2AE-41B3-A456-9D527865C4D5}">
          <p14:sldIdLst>
            <p14:sldId id="256"/>
            <p14:sldId id="363"/>
            <p14:sldId id="257"/>
            <p14:sldId id="259"/>
            <p14:sldId id="260"/>
            <p14:sldId id="261"/>
            <p14:sldId id="365"/>
            <p14:sldId id="262"/>
            <p14:sldId id="279"/>
            <p14:sldId id="281"/>
            <p14:sldId id="376"/>
            <p14:sldId id="404"/>
            <p14:sldId id="405"/>
            <p14:sldId id="408"/>
            <p14:sldId id="406"/>
            <p14:sldId id="407"/>
            <p14:sldId id="264"/>
            <p14:sldId id="409"/>
            <p14:sldId id="410"/>
            <p14:sldId id="411"/>
            <p14:sldId id="377"/>
            <p14:sldId id="378"/>
            <p14:sldId id="379"/>
            <p14:sldId id="380"/>
            <p14:sldId id="381"/>
            <p14:sldId id="382"/>
            <p14:sldId id="383"/>
            <p14:sldId id="265"/>
            <p14:sldId id="266"/>
            <p14:sldId id="267"/>
            <p14:sldId id="268"/>
            <p14:sldId id="366"/>
            <p14:sldId id="271"/>
            <p14:sldId id="272"/>
            <p14:sldId id="385"/>
            <p14:sldId id="386"/>
            <p14:sldId id="273"/>
            <p14:sldId id="387"/>
            <p14:sldId id="388"/>
            <p14:sldId id="389"/>
            <p14:sldId id="390"/>
            <p14:sldId id="391"/>
            <p14:sldId id="392"/>
            <p14:sldId id="393"/>
            <p14:sldId id="394"/>
            <p14:sldId id="274"/>
            <p14:sldId id="403"/>
            <p14:sldId id="367"/>
            <p14:sldId id="276"/>
            <p14:sldId id="277"/>
            <p14:sldId id="269"/>
            <p14:sldId id="270"/>
            <p14:sldId id="368"/>
            <p14:sldId id="278"/>
            <p14:sldId id="330"/>
            <p14:sldId id="282"/>
            <p14:sldId id="284"/>
            <p14:sldId id="285"/>
            <p14:sldId id="286"/>
            <p14:sldId id="287"/>
            <p14:sldId id="288"/>
            <p14:sldId id="289"/>
            <p14:sldId id="369"/>
            <p14:sldId id="290"/>
            <p14:sldId id="306"/>
            <p14:sldId id="307"/>
            <p14:sldId id="308"/>
            <p14:sldId id="309"/>
            <p14:sldId id="310"/>
            <p14:sldId id="311"/>
            <p14:sldId id="312"/>
            <p14:sldId id="313"/>
            <p14:sldId id="316"/>
            <p14:sldId id="314"/>
            <p14:sldId id="315"/>
            <p14:sldId id="317"/>
            <p14:sldId id="318"/>
            <p14:sldId id="321"/>
            <p14:sldId id="324"/>
            <p14:sldId id="325"/>
            <p14:sldId id="326"/>
            <p14:sldId id="328"/>
            <p14:sldId id="327"/>
            <p14:sldId id="329"/>
            <p14:sldId id="319"/>
            <p14:sldId id="331"/>
            <p14:sldId id="332"/>
            <p14:sldId id="395"/>
            <p14:sldId id="396"/>
            <p14:sldId id="397"/>
            <p14:sldId id="398"/>
            <p14:sldId id="399"/>
            <p14:sldId id="400"/>
            <p14:sldId id="401"/>
            <p14:sldId id="402"/>
            <p14:sldId id="370"/>
            <p14:sldId id="333"/>
            <p14:sldId id="344"/>
            <p14:sldId id="345"/>
            <p14:sldId id="346"/>
            <p14:sldId id="347"/>
            <p14:sldId id="348"/>
            <p14:sldId id="350"/>
            <p14:sldId id="352"/>
            <p14:sldId id="357"/>
            <p14:sldId id="358"/>
            <p14:sldId id="359"/>
            <p14:sldId id="360"/>
            <p14:sldId id="362"/>
            <p14:sldId id="361"/>
            <p14:sldId id="36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85516" autoAdjust="0"/>
  </p:normalViewPr>
  <p:slideViewPr>
    <p:cSldViewPr snapToGrid="0" showGuides="1">
      <p:cViewPr varScale="1">
        <p:scale>
          <a:sx n="73" d="100"/>
          <a:sy n="73" d="100"/>
        </p:scale>
        <p:origin x="1061"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1E2F03-0D0C-4200-9560-8CA76D037307}" type="datetimeFigureOut">
              <a:rPr lang="en-US" smtClean="0"/>
              <a:t>28-Dec-19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AAF71C-6015-4670-870D-7FE113402D6E}" type="slidenum">
              <a:rPr lang="en-US" smtClean="0"/>
              <a:t>‹#›</a:t>
            </a:fld>
            <a:endParaRPr lang="en-US"/>
          </a:p>
        </p:txBody>
      </p:sp>
    </p:spTree>
    <p:extLst>
      <p:ext uri="{BB962C8B-B14F-4D97-AF65-F5344CB8AC3E}">
        <p14:creationId xmlns:p14="http://schemas.microsoft.com/office/powerpoint/2010/main" val="2611250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  (</a:t>
            </a:r>
            <a:r>
              <a:rPr lang="en-US" dirty="0" err="1"/>
              <a:t>x_i,y_i</a:t>
            </a:r>
            <a:r>
              <a:rPr lang="en-US" dirty="0"/>
              <a:t>)\right \}_{</a:t>
            </a:r>
            <a:r>
              <a:rPr lang="en-US" dirty="0" err="1"/>
              <a:t>i</a:t>
            </a:r>
            <a:r>
              <a:rPr lang="en-US" dirty="0"/>
              <a:t>=1,...,N}</a:t>
            </a:r>
          </a:p>
          <a:p>
            <a:endParaRPr lang="en-US" dirty="0"/>
          </a:p>
          <a:p>
            <a:r>
              <a:rPr lang="en-US" dirty="0"/>
              <a:t>e=\frac{1}{N}\sum_{</a:t>
            </a:r>
            <a:r>
              <a:rPr lang="en-US" dirty="0" err="1"/>
              <a:t>i</a:t>
            </a:r>
            <a:r>
              <a:rPr lang="en-US" dirty="0"/>
              <a:t>=1}^{N} (</a:t>
            </a:r>
            <a:r>
              <a:rPr lang="en-US" dirty="0" err="1"/>
              <a:t>y_i</a:t>
            </a:r>
            <a:r>
              <a:rPr lang="en-US" dirty="0"/>
              <a:t>-f(</a:t>
            </a:r>
            <a:r>
              <a:rPr lang="en-US" dirty="0" err="1"/>
              <a:t>x_i</a:t>
            </a:r>
            <a:r>
              <a:rPr lang="en-US" dirty="0"/>
              <a:t>))^2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f(x)=</a:t>
            </a:r>
            <a:r>
              <a:rPr lang="en-US" dirty="0" err="1"/>
              <a:t>mx+b</a:t>
            </a:r>
            <a:endParaRPr lang="en-US" dirty="0"/>
          </a:p>
          <a:p>
            <a:endParaRPr lang="en-US" dirty="0"/>
          </a:p>
          <a:p>
            <a:r>
              <a:rPr lang="en-US" dirty="0" err="1"/>
              <a:t>y_i</a:t>
            </a:r>
            <a:r>
              <a:rPr lang="en-US" dirty="0"/>
              <a:t>-</a:t>
            </a:r>
            <a:r>
              <a:rPr lang="en-US" dirty="0" err="1"/>
              <a:t>mx_i</a:t>
            </a:r>
            <a:r>
              <a:rPr lang="en-US" dirty="0"/>
              <a:t>-b</a:t>
            </a:r>
          </a:p>
          <a:p>
            <a:endParaRPr lang="en-US" dirty="0"/>
          </a:p>
          <a:p>
            <a:r>
              <a:rPr lang="en-US" dirty="0"/>
              <a:t>e=\frac{1}{N}\sum_{</a:t>
            </a:r>
            <a:r>
              <a:rPr lang="en-US" dirty="0" err="1"/>
              <a:t>i</a:t>
            </a:r>
            <a:r>
              <a:rPr lang="en-US" dirty="0"/>
              <a:t>=1}^{N} (</a:t>
            </a:r>
            <a:r>
              <a:rPr lang="en-US" dirty="0" err="1"/>
              <a:t>y_i</a:t>
            </a:r>
            <a:r>
              <a:rPr lang="en-US" dirty="0"/>
              <a:t>-</a:t>
            </a:r>
            <a:r>
              <a:rPr lang="en-US" dirty="0" err="1"/>
              <a:t>mx_i</a:t>
            </a:r>
            <a:r>
              <a:rPr lang="en-US" dirty="0"/>
              <a:t>-b)^2</a:t>
            </a:r>
          </a:p>
        </p:txBody>
      </p:sp>
      <p:sp>
        <p:nvSpPr>
          <p:cNvPr id="4" name="Slide Number Placeholder 3"/>
          <p:cNvSpPr>
            <a:spLocks noGrp="1"/>
          </p:cNvSpPr>
          <p:nvPr>
            <p:ph type="sldNum" sz="quarter" idx="5"/>
          </p:nvPr>
        </p:nvSpPr>
        <p:spPr/>
        <p:txBody>
          <a:bodyPr/>
          <a:lstStyle/>
          <a:p>
            <a:fld id="{C3AAF71C-6015-4670-870D-7FE113402D6E}" type="slidenum">
              <a:rPr lang="en-US" smtClean="0"/>
              <a:t>8</a:t>
            </a:fld>
            <a:endParaRPr lang="en-US"/>
          </a:p>
        </p:txBody>
      </p:sp>
    </p:spTree>
    <p:extLst>
      <p:ext uri="{BB962C8B-B14F-4D97-AF65-F5344CB8AC3E}">
        <p14:creationId xmlns:p14="http://schemas.microsoft.com/office/powerpoint/2010/main" val="3114297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17</a:t>
            </a:fld>
            <a:endParaRPr lang="en-US"/>
          </a:p>
        </p:txBody>
      </p:sp>
    </p:spTree>
    <p:extLst>
      <p:ext uri="{BB962C8B-B14F-4D97-AF65-F5344CB8AC3E}">
        <p14:creationId xmlns:p14="http://schemas.microsoft.com/office/powerpoint/2010/main" val="976968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18</a:t>
            </a:fld>
            <a:endParaRPr lang="en-US"/>
          </a:p>
        </p:txBody>
      </p:sp>
    </p:spTree>
    <p:extLst>
      <p:ext uri="{BB962C8B-B14F-4D97-AF65-F5344CB8AC3E}">
        <p14:creationId xmlns:p14="http://schemas.microsoft.com/office/powerpoint/2010/main" val="4135788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p>
          <a:p>
            <a:endParaRPr lang="es-ES" dirty="0"/>
          </a:p>
          <a:p>
            <a:r>
              <a:rPr lang="es-ES" dirty="0"/>
              <a:t>y-X\beta=</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a:t>
            </a:r>
            <a:r>
              <a:rPr lang="es-ES" dirty="0" err="1"/>
              <a:t>begin</a:t>
            </a:r>
            <a:r>
              <a:rPr lang="es-ES" dirty="0"/>
              <a:t>{</a:t>
            </a:r>
            <a:r>
              <a:rPr lang="es-ES" dirty="0" err="1"/>
              <a:t>bmatrix</a:t>
            </a:r>
            <a:r>
              <a:rPr lang="es-ES" dirty="0"/>
              <a:t>}</a:t>
            </a:r>
          </a:p>
          <a:p>
            <a:r>
              <a:rPr lang="es-ES" dirty="0"/>
              <a:t>m\</a:t>
            </a:r>
            <a:r>
              <a:rPr lang="es-ES" dirty="0" err="1"/>
              <a:t>cdot</a:t>
            </a:r>
            <a:r>
              <a:rPr lang="es-ES" dirty="0"/>
              <a:t> x_1+b\</a:t>
            </a:r>
            <a:r>
              <a:rPr lang="es-ES" dirty="0" err="1"/>
              <a:t>cdot</a:t>
            </a:r>
            <a:r>
              <a:rPr lang="es-ES" dirty="0"/>
              <a:t> 1\\ </a:t>
            </a:r>
          </a:p>
          <a:p>
            <a:r>
              <a:rPr lang="es-ES" dirty="0"/>
              <a:t>\</a:t>
            </a:r>
            <a:r>
              <a:rPr lang="es-ES" dirty="0" err="1"/>
              <a:t>vdots</a:t>
            </a:r>
            <a:r>
              <a:rPr lang="es-ES" dirty="0"/>
              <a:t>\\ </a:t>
            </a:r>
          </a:p>
          <a:p>
            <a:r>
              <a:rPr lang="es-ES" dirty="0"/>
              <a:t>m\</a:t>
            </a:r>
            <a:r>
              <a:rPr lang="es-ES" dirty="0" err="1"/>
              <a:t>cdot</a:t>
            </a:r>
            <a:r>
              <a:rPr lang="es-ES" dirty="0"/>
              <a:t> </a:t>
            </a:r>
            <a:r>
              <a:rPr lang="es-ES" dirty="0" err="1"/>
              <a:t>x_N+b</a:t>
            </a:r>
            <a:r>
              <a:rPr lang="es-ES" dirty="0"/>
              <a:t>\</a:t>
            </a:r>
            <a:r>
              <a:rPr lang="es-ES" dirty="0" err="1"/>
              <a:t>cdot</a:t>
            </a:r>
            <a:r>
              <a:rPr lang="es-ES" dirty="0"/>
              <a:t> 1</a:t>
            </a:r>
          </a:p>
          <a:p>
            <a:r>
              <a:rPr lang="es-ES" dirty="0"/>
              <a:t>\</a:t>
            </a:r>
            <a:r>
              <a:rPr lang="es-ES" dirty="0" err="1"/>
              <a:t>end</a:t>
            </a:r>
            <a:r>
              <a:rPr lang="es-ES" dirty="0"/>
              <a:t>{</a:t>
            </a:r>
            <a:r>
              <a:rPr lang="es-ES" dirty="0" err="1"/>
              <a:t>bmatrix</a:t>
            </a:r>
            <a:r>
              <a:rPr lang="es-ES" dirty="0"/>
              <a:t>}</a:t>
            </a:r>
          </a:p>
          <a:p>
            <a:r>
              <a:rPr lang="es-ES" dirty="0"/>
              <a:t>=</a:t>
            </a:r>
          </a:p>
          <a:p>
            <a:r>
              <a:rPr lang="es-ES" dirty="0"/>
              <a:t>\</a:t>
            </a:r>
            <a:r>
              <a:rPr lang="es-ES" dirty="0" err="1"/>
              <a:t>begin</a:t>
            </a:r>
            <a:r>
              <a:rPr lang="es-ES" dirty="0"/>
              <a:t>{</a:t>
            </a:r>
            <a:r>
              <a:rPr lang="es-ES" dirty="0" err="1"/>
              <a:t>bmatrix</a:t>
            </a:r>
            <a:r>
              <a:rPr lang="es-ES" dirty="0"/>
              <a:t>}</a:t>
            </a:r>
          </a:p>
          <a:p>
            <a:r>
              <a:rPr lang="es-ES" dirty="0"/>
              <a:t>y_1-mx_1-b\\ </a:t>
            </a:r>
          </a:p>
          <a:p>
            <a:r>
              <a:rPr lang="es-ES" dirty="0"/>
              <a:t>\</a:t>
            </a:r>
            <a:r>
              <a:rPr lang="es-ES" dirty="0" err="1"/>
              <a:t>vdots</a:t>
            </a:r>
            <a:r>
              <a:rPr lang="es-ES" dirty="0"/>
              <a:t>\\ </a:t>
            </a:r>
          </a:p>
          <a:p>
            <a:r>
              <a:rPr lang="es-ES" dirty="0" err="1"/>
              <a:t>y_N</a:t>
            </a:r>
            <a:r>
              <a:rPr lang="es-ES" dirty="0"/>
              <a:t>-</a:t>
            </a:r>
            <a:r>
              <a:rPr lang="es-ES" dirty="0" err="1"/>
              <a:t>mx_N</a:t>
            </a:r>
            <a:r>
              <a:rPr lang="es-ES" dirty="0"/>
              <a:t>-b</a:t>
            </a:r>
          </a:p>
          <a:p>
            <a:r>
              <a:rPr lang="es-ES" dirty="0"/>
              <a:t>\</a:t>
            </a:r>
            <a:r>
              <a:rPr lang="es-ES" dirty="0" err="1"/>
              <a:t>end</a:t>
            </a:r>
            <a:r>
              <a:rPr lang="es-ES" dirty="0"/>
              <a:t>{</a:t>
            </a:r>
            <a:r>
              <a:rPr lang="es-ES" dirty="0" err="1"/>
              <a:t>bmatrix</a:t>
            </a:r>
            <a:r>
              <a:rPr lang="es-ES" dirty="0"/>
              <a:t>}</a:t>
            </a:r>
          </a:p>
          <a:p>
            <a:r>
              <a:rPr lang="es-ES" dirty="0"/>
              <a:t>=</a:t>
            </a:r>
          </a:p>
          <a:p>
            <a:r>
              <a:rPr lang="es-ES" dirty="0"/>
              <a:t>\</a:t>
            </a:r>
            <a:r>
              <a:rPr lang="es-ES" dirty="0" err="1"/>
              <a:t>begin</a:t>
            </a:r>
            <a:r>
              <a:rPr lang="es-ES" dirty="0"/>
              <a:t>{</a:t>
            </a:r>
            <a:r>
              <a:rPr lang="es-ES" dirty="0" err="1"/>
              <a:t>bmatrix</a:t>
            </a:r>
            <a:r>
              <a:rPr lang="es-ES" dirty="0"/>
              <a:t>}</a:t>
            </a:r>
          </a:p>
          <a:p>
            <a:r>
              <a:rPr lang="es-ES" dirty="0"/>
              <a:t>\epsilon_1\\ </a:t>
            </a:r>
          </a:p>
          <a:p>
            <a:r>
              <a:rPr lang="es-ES" dirty="0"/>
              <a:t>\</a:t>
            </a:r>
            <a:r>
              <a:rPr lang="es-ES" dirty="0" err="1"/>
              <a:t>vdots</a:t>
            </a:r>
            <a:r>
              <a:rPr lang="es-ES" dirty="0"/>
              <a:t>\\ </a:t>
            </a:r>
          </a:p>
          <a:p>
            <a:r>
              <a:rPr lang="es-ES" dirty="0"/>
              <a:t>\</a:t>
            </a:r>
            <a:r>
              <a:rPr lang="es-ES" dirty="0" err="1"/>
              <a:t>epsilon_N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a:t>
            </a:r>
            <a:r>
              <a:rPr lang="es-ES" dirty="0" err="1"/>
              <a:t>epsilon</a:t>
            </a:r>
            <a:endParaRPr lang="es-ES" dirty="0"/>
          </a:p>
          <a:p>
            <a:endParaRPr lang="es-ES" dirty="0"/>
          </a:p>
          <a:p>
            <a:r>
              <a:rPr lang="es-ES" dirty="0"/>
              <a:t>\\</a:t>
            </a:r>
          </a:p>
          <a:p>
            <a:endParaRPr lang="es-ES" dirty="0"/>
          </a:p>
          <a:p>
            <a:r>
              <a:rPr lang="es-ES" dirty="0"/>
              <a:t>\frac{1}{N}\sum_{i=1}^N(</a:t>
            </a:r>
            <a:r>
              <a:rPr lang="es-ES" dirty="0" err="1"/>
              <a:t>y_i</a:t>
            </a:r>
            <a:r>
              <a:rPr lang="es-ES" dirty="0"/>
              <a:t>-</a:t>
            </a:r>
            <a:r>
              <a:rPr lang="es-ES" dirty="0" err="1"/>
              <a:t>mx_i</a:t>
            </a:r>
            <a:r>
              <a:rPr lang="es-ES" dirty="0"/>
              <a:t>-b)^2=</a:t>
            </a:r>
          </a:p>
          <a:p>
            <a:r>
              <a:rPr lang="es-ES" dirty="0"/>
              <a:t>\frac{1}{N}\sum_{i=1}^N\epsilon_i^2=</a:t>
            </a:r>
          </a:p>
          <a:p>
            <a:r>
              <a:rPr lang="es-ES" dirty="0"/>
              <a:t>\frac{1}{N}\</a:t>
            </a:r>
            <a:r>
              <a:rPr lang="es-ES" dirty="0" err="1"/>
              <a:t>begin</a:t>
            </a:r>
            <a:r>
              <a:rPr lang="es-ES" dirty="0"/>
              <a:t>{</a:t>
            </a:r>
            <a:r>
              <a:rPr lang="es-ES" dirty="0" err="1"/>
              <a:t>bmatrix</a:t>
            </a:r>
            <a:r>
              <a:rPr lang="es-ES" dirty="0"/>
              <a:t>}</a:t>
            </a:r>
          </a:p>
          <a:p>
            <a:r>
              <a:rPr lang="es-ES" dirty="0"/>
              <a:t>\epsilon_1 \</a:t>
            </a:r>
            <a:r>
              <a:rPr lang="es-ES" dirty="0" err="1"/>
              <a:t>hdots</a:t>
            </a:r>
            <a:r>
              <a:rPr lang="es-ES" dirty="0"/>
              <a:t> \</a:t>
            </a:r>
            <a:r>
              <a:rPr lang="es-ES" dirty="0" err="1"/>
              <a:t>epsilon_N</a:t>
            </a:r>
            <a:endParaRPr lang="es-ES" dirty="0"/>
          </a:p>
          <a:p>
            <a:r>
              <a:rPr lang="es-ES" dirty="0"/>
              <a:t>\</a:t>
            </a:r>
            <a:r>
              <a:rPr lang="es-ES" dirty="0" err="1"/>
              <a:t>end</a:t>
            </a:r>
            <a:r>
              <a:rPr lang="es-ES" dirty="0"/>
              <a:t>{</a:t>
            </a:r>
            <a:r>
              <a:rPr lang="es-ES" dirty="0" err="1"/>
              <a:t>bmatrix</a:t>
            </a:r>
            <a:r>
              <a:rPr lang="es-ES" dirty="0"/>
              <a:t>}</a:t>
            </a:r>
          </a:p>
          <a:p>
            <a:r>
              <a:rPr lang="es-ES" dirty="0"/>
              <a:t>\</a:t>
            </a:r>
            <a:r>
              <a:rPr lang="es-ES" dirty="0" err="1"/>
              <a:t>begin</a:t>
            </a:r>
            <a:r>
              <a:rPr lang="es-ES" dirty="0"/>
              <a:t>{</a:t>
            </a:r>
            <a:r>
              <a:rPr lang="es-ES" dirty="0" err="1"/>
              <a:t>bmatrix</a:t>
            </a:r>
            <a:r>
              <a:rPr lang="es-ES" dirty="0"/>
              <a:t>}</a:t>
            </a:r>
          </a:p>
          <a:p>
            <a:r>
              <a:rPr lang="es-ES" dirty="0"/>
              <a:t>\epsilon_1\\ </a:t>
            </a:r>
          </a:p>
          <a:p>
            <a:r>
              <a:rPr lang="es-ES" dirty="0"/>
              <a:t>\</a:t>
            </a:r>
            <a:r>
              <a:rPr lang="es-ES" dirty="0" err="1"/>
              <a:t>vdots</a:t>
            </a:r>
            <a:r>
              <a:rPr lang="es-ES" dirty="0"/>
              <a:t>\\ </a:t>
            </a:r>
          </a:p>
          <a:p>
            <a:r>
              <a:rPr lang="es-ES" dirty="0"/>
              <a:t>\</a:t>
            </a:r>
            <a:r>
              <a:rPr lang="es-ES" dirty="0" err="1"/>
              <a:t>epsilon_N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\frac{1}{N}\</a:t>
            </a:r>
            <a:r>
              <a:rPr lang="es-ES" dirty="0" err="1"/>
              <a:t>epsilon^T</a:t>
            </a:r>
            <a:r>
              <a:rPr lang="es-ES" dirty="0"/>
              <a:t>\</a:t>
            </a:r>
            <a:r>
              <a:rPr lang="es-ES" dirty="0" err="1"/>
              <a:t>epsilon</a:t>
            </a:r>
            <a:endParaRPr lang="es-ES" dirty="0"/>
          </a:p>
          <a:p>
            <a:r>
              <a:rPr lang="es-ES" dirty="0"/>
              <a:t>=</a:t>
            </a:r>
          </a:p>
          <a:p>
            <a:r>
              <a:rPr lang="es-ES" dirty="0"/>
              <a:t>\frac{1}{N}||\</a:t>
            </a:r>
            <a:r>
              <a:rPr lang="es-ES" dirty="0" err="1"/>
              <a:t>epsilon</a:t>
            </a:r>
            <a:r>
              <a:rPr lang="es-ES" dirty="0"/>
              <a:t>||^2</a:t>
            </a:r>
          </a:p>
          <a:p>
            <a:r>
              <a:rPr lang="es-ES" dirty="0"/>
              <a:t>=</a:t>
            </a:r>
          </a:p>
          <a:p>
            <a:r>
              <a:rPr lang="es-ES" dirty="0"/>
              <a:t>\frac{1}{N}||y-X\beta||^2</a:t>
            </a:r>
          </a:p>
          <a:p>
            <a:endParaRPr lang="es-ES" dirty="0"/>
          </a:p>
        </p:txBody>
      </p:sp>
      <p:sp>
        <p:nvSpPr>
          <p:cNvPr id="4" name="Slide Number Placeholder 3"/>
          <p:cNvSpPr>
            <a:spLocks noGrp="1"/>
          </p:cNvSpPr>
          <p:nvPr>
            <p:ph type="sldNum" sz="quarter" idx="5"/>
          </p:nvPr>
        </p:nvSpPr>
        <p:spPr/>
        <p:txBody>
          <a:bodyPr/>
          <a:lstStyle/>
          <a:p>
            <a:fld id="{C3AAF71C-6015-4670-870D-7FE113402D6E}" type="slidenum">
              <a:rPr lang="en-US" smtClean="0"/>
              <a:t>19</a:t>
            </a:fld>
            <a:endParaRPr lang="en-US"/>
          </a:p>
        </p:txBody>
      </p:sp>
    </p:spTree>
    <p:extLst>
      <p:ext uri="{BB962C8B-B14F-4D97-AF65-F5344CB8AC3E}">
        <p14:creationId xmlns:p14="http://schemas.microsoft.com/office/powerpoint/2010/main" val="3571390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p>
          <a:p>
            <a:endParaRPr lang="es-ES" dirty="0"/>
          </a:p>
          <a:p>
            <a:r>
              <a:rPr lang="es-ES" dirty="0"/>
              <a:t>y-X\beta=</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a:t>
            </a:r>
            <a:r>
              <a:rPr lang="es-ES" dirty="0" err="1"/>
              <a:t>begin</a:t>
            </a:r>
            <a:r>
              <a:rPr lang="es-ES" dirty="0"/>
              <a:t>{</a:t>
            </a:r>
            <a:r>
              <a:rPr lang="es-ES" dirty="0" err="1"/>
              <a:t>bmatrix</a:t>
            </a:r>
            <a:r>
              <a:rPr lang="es-ES" dirty="0"/>
              <a:t>}</a:t>
            </a:r>
          </a:p>
          <a:p>
            <a:r>
              <a:rPr lang="es-ES" dirty="0"/>
              <a:t>m\</a:t>
            </a:r>
            <a:r>
              <a:rPr lang="es-ES" dirty="0" err="1"/>
              <a:t>cdot</a:t>
            </a:r>
            <a:r>
              <a:rPr lang="es-ES" dirty="0"/>
              <a:t> x_1+b\</a:t>
            </a:r>
            <a:r>
              <a:rPr lang="es-ES" dirty="0" err="1"/>
              <a:t>cdot</a:t>
            </a:r>
            <a:r>
              <a:rPr lang="es-ES" dirty="0"/>
              <a:t> 1\\ </a:t>
            </a:r>
          </a:p>
          <a:p>
            <a:r>
              <a:rPr lang="es-ES" dirty="0"/>
              <a:t>\</a:t>
            </a:r>
            <a:r>
              <a:rPr lang="es-ES" dirty="0" err="1"/>
              <a:t>vdots</a:t>
            </a:r>
            <a:r>
              <a:rPr lang="es-ES" dirty="0"/>
              <a:t>\\ </a:t>
            </a:r>
          </a:p>
          <a:p>
            <a:r>
              <a:rPr lang="es-ES" dirty="0"/>
              <a:t>m\</a:t>
            </a:r>
            <a:r>
              <a:rPr lang="es-ES" dirty="0" err="1"/>
              <a:t>cdot</a:t>
            </a:r>
            <a:r>
              <a:rPr lang="es-ES" dirty="0"/>
              <a:t> </a:t>
            </a:r>
            <a:r>
              <a:rPr lang="es-ES" dirty="0" err="1"/>
              <a:t>x_N+b</a:t>
            </a:r>
            <a:r>
              <a:rPr lang="es-ES" dirty="0"/>
              <a:t>\</a:t>
            </a:r>
            <a:r>
              <a:rPr lang="es-ES" dirty="0" err="1"/>
              <a:t>cdot</a:t>
            </a:r>
            <a:r>
              <a:rPr lang="es-ES" dirty="0"/>
              <a:t> 1</a:t>
            </a:r>
          </a:p>
          <a:p>
            <a:r>
              <a:rPr lang="es-ES" dirty="0"/>
              <a:t>\</a:t>
            </a:r>
            <a:r>
              <a:rPr lang="es-ES" dirty="0" err="1"/>
              <a:t>end</a:t>
            </a:r>
            <a:r>
              <a:rPr lang="es-ES" dirty="0"/>
              <a:t>{</a:t>
            </a:r>
            <a:r>
              <a:rPr lang="es-ES" dirty="0" err="1"/>
              <a:t>bmatrix</a:t>
            </a:r>
            <a:r>
              <a:rPr lang="es-ES" dirty="0"/>
              <a:t>}</a:t>
            </a:r>
          </a:p>
          <a:p>
            <a:r>
              <a:rPr lang="es-ES" dirty="0"/>
              <a:t>=</a:t>
            </a:r>
          </a:p>
          <a:p>
            <a:r>
              <a:rPr lang="es-ES" dirty="0"/>
              <a:t>\</a:t>
            </a:r>
            <a:r>
              <a:rPr lang="es-ES" dirty="0" err="1"/>
              <a:t>begin</a:t>
            </a:r>
            <a:r>
              <a:rPr lang="es-ES" dirty="0"/>
              <a:t>{</a:t>
            </a:r>
            <a:r>
              <a:rPr lang="es-ES" dirty="0" err="1"/>
              <a:t>bmatrix</a:t>
            </a:r>
            <a:r>
              <a:rPr lang="es-ES" dirty="0"/>
              <a:t>}</a:t>
            </a:r>
          </a:p>
          <a:p>
            <a:r>
              <a:rPr lang="es-ES" dirty="0"/>
              <a:t>y_1-mx_1-b\\ </a:t>
            </a:r>
          </a:p>
          <a:p>
            <a:r>
              <a:rPr lang="es-ES" dirty="0"/>
              <a:t>\</a:t>
            </a:r>
            <a:r>
              <a:rPr lang="es-ES" dirty="0" err="1"/>
              <a:t>vdots</a:t>
            </a:r>
            <a:r>
              <a:rPr lang="es-ES" dirty="0"/>
              <a:t>\\ </a:t>
            </a:r>
          </a:p>
          <a:p>
            <a:r>
              <a:rPr lang="es-ES" dirty="0" err="1"/>
              <a:t>y_N</a:t>
            </a:r>
            <a:r>
              <a:rPr lang="es-ES" dirty="0"/>
              <a:t>-</a:t>
            </a:r>
            <a:r>
              <a:rPr lang="es-ES" dirty="0" err="1"/>
              <a:t>mx_N</a:t>
            </a:r>
            <a:r>
              <a:rPr lang="es-ES" dirty="0"/>
              <a:t>-b</a:t>
            </a:r>
          </a:p>
          <a:p>
            <a:r>
              <a:rPr lang="es-ES" dirty="0"/>
              <a:t>\</a:t>
            </a:r>
            <a:r>
              <a:rPr lang="es-ES" dirty="0" err="1"/>
              <a:t>end</a:t>
            </a:r>
            <a:r>
              <a:rPr lang="es-ES" dirty="0"/>
              <a:t>{</a:t>
            </a:r>
            <a:r>
              <a:rPr lang="es-ES" dirty="0" err="1"/>
              <a:t>bmatrix</a:t>
            </a:r>
            <a:r>
              <a:rPr lang="es-ES" dirty="0"/>
              <a:t>}</a:t>
            </a:r>
          </a:p>
          <a:p>
            <a:r>
              <a:rPr lang="es-ES" dirty="0"/>
              <a:t>=</a:t>
            </a:r>
          </a:p>
          <a:p>
            <a:r>
              <a:rPr lang="es-ES" dirty="0"/>
              <a:t>\</a:t>
            </a:r>
            <a:r>
              <a:rPr lang="es-ES" dirty="0" err="1"/>
              <a:t>begin</a:t>
            </a:r>
            <a:r>
              <a:rPr lang="es-ES" dirty="0"/>
              <a:t>{</a:t>
            </a:r>
            <a:r>
              <a:rPr lang="es-ES" dirty="0" err="1"/>
              <a:t>bmatrix</a:t>
            </a:r>
            <a:r>
              <a:rPr lang="es-ES" dirty="0"/>
              <a:t>}</a:t>
            </a:r>
          </a:p>
          <a:p>
            <a:r>
              <a:rPr lang="es-ES" dirty="0"/>
              <a:t>e_1\\ </a:t>
            </a:r>
          </a:p>
          <a:p>
            <a:r>
              <a:rPr lang="es-ES" dirty="0"/>
              <a:t>\</a:t>
            </a:r>
            <a:r>
              <a:rPr lang="es-ES" dirty="0" err="1"/>
              <a:t>vdots</a:t>
            </a:r>
            <a:r>
              <a:rPr lang="es-ES" dirty="0"/>
              <a:t>\\ </a:t>
            </a:r>
          </a:p>
          <a:p>
            <a:r>
              <a:rPr lang="es-ES" dirty="0" err="1"/>
              <a:t>e_N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e</a:t>
            </a:r>
          </a:p>
          <a:p>
            <a:endParaRPr lang="es-ES" dirty="0"/>
          </a:p>
          <a:p>
            <a:r>
              <a:rPr lang="es-ES" dirty="0"/>
              <a:t>\\</a:t>
            </a:r>
          </a:p>
          <a:p>
            <a:r>
              <a:rPr lang="es-ES" dirty="0"/>
              <a:t>\sum_{i=1}^N(</a:t>
            </a:r>
            <a:r>
              <a:rPr lang="es-ES" dirty="0" err="1"/>
              <a:t>y_i</a:t>
            </a:r>
            <a:r>
              <a:rPr lang="es-ES" dirty="0"/>
              <a:t>-</a:t>
            </a:r>
            <a:r>
              <a:rPr lang="es-ES" dirty="0" err="1"/>
              <a:t>mx_i</a:t>
            </a:r>
            <a:r>
              <a:rPr lang="es-ES" dirty="0"/>
              <a:t>-b)^2=</a:t>
            </a:r>
          </a:p>
          <a:p>
            <a:r>
              <a:rPr lang="es-ES" dirty="0"/>
              <a:t>\sum_{i=1}^Ne_i^2=</a:t>
            </a:r>
          </a:p>
          <a:p>
            <a:r>
              <a:rPr lang="es-ES" dirty="0"/>
              <a:t>\</a:t>
            </a:r>
            <a:r>
              <a:rPr lang="es-ES" dirty="0" err="1"/>
              <a:t>begin</a:t>
            </a:r>
            <a:r>
              <a:rPr lang="es-ES" dirty="0"/>
              <a:t>{</a:t>
            </a:r>
            <a:r>
              <a:rPr lang="es-ES" dirty="0" err="1"/>
              <a:t>bmatrix</a:t>
            </a:r>
            <a:r>
              <a:rPr lang="es-ES" dirty="0"/>
              <a:t>}</a:t>
            </a:r>
          </a:p>
          <a:p>
            <a:r>
              <a:rPr lang="es-ES" dirty="0"/>
              <a:t>e_1 \</a:t>
            </a:r>
            <a:r>
              <a:rPr lang="es-ES" dirty="0" err="1"/>
              <a:t>hdots</a:t>
            </a:r>
            <a:r>
              <a:rPr lang="es-ES" dirty="0"/>
              <a:t> </a:t>
            </a:r>
            <a:r>
              <a:rPr lang="es-ES" dirty="0" err="1"/>
              <a:t>e_N</a:t>
            </a:r>
            <a:endParaRPr lang="es-ES" dirty="0"/>
          </a:p>
          <a:p>
            <a:r>
              <a:rPr lang="es-ES" dirty="0"/>
              <a:t>\</a:t>
            </a:r>
            <a:r>
              <a:rPr lang="es-ES" dirty="0" err="1"/>
              <a:t>end</a:t>
            </a:r>
            <a:r>
              <a:rPr lang="es-ES" dirty="0"/>
              <a:t>{</a:t>
            </a:r>
            <a:r>
              <a:rPr lang="es-ES" dirty="0" err="1"/>
              <a:t>bmatrix</a:t>
            </a:r>
            <a:r>
              <a:rPr lang="es-ES" dirty="0"/>
              <a:t>}</a:t>
            </a:r>
          </a:p>
          <a:p>
            <a:r>
              <a:rPr lang="es-ES" dirty="0"/>
              <a:t>\</a:t>
            </a:r>
            <a:r>
              <a:rPr lang="es-ES" dirty="0" err="1"/>
              <a:t>begin</a:t>
            </a:r>
            <a:r>
              <a:rPr lang="es-ES" dirty="0"/>
              <a:t>{</a:t>
            </a:r>
            <a:r>
              <a:rPr lang="es-ES" dirty="0" err="1"/>
              <a:t>bmatrix</a:t>
            </a:r>
            <a:r>
              <a:rPr lang="es-ES" dirty="0"/>
              <a:t>}</a:t>
            </a:r>
          </a:p>
          <a:p>
            <a:r>
              <a:rPr lang="es-ES" dirty="0"/>
              <a:t>e_1\\ </a:t>
            </a:r>
          </a:p>
          <a:p>
            <a:r>
              <a:rPr lang="es-ES" dirty="0"/>
              <a:t>\</a:t>
            </a:r>
            <a:r>
              <a:rPr lang="es-ES" dirty="0" err="1"/>
              <a:t>vdots</a:t>
            </a:r>
            <a:r>
              <a:rPr lang="es-ES" dirty="0"/>
              <a:t>\\ </a:t>
            </a:r>
          </a:p>
          <a:p>
            <a:r>
              <a:rPr lang="es-ES" dirty="0" err="1"/>
              <a:t>e_N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err="1"/>
              <a:t>e^Te</a:t>
            </a:r>
            <a:endParaRPr lang="es-ES" dirty="0"/>
          </a:p>
          <a:p>
            <a:r>
              <a:rPr lang="es-ES" dirty="0"/>
              <a:t>=</a:t>
            </a:r>
          </a:p>
          <a:p>
            <a:r>
              <a:rPr lang="es-ES" dirty="0"/>
              <a:t>||e||^2</a:t>
            </a:r>
          </a:p>
          <a:p>
            <a:r>
              <a:rPr lang="es-ES" dirty="0"/>
              <a:t>=</a:t>
            </a:r>
          </a:p>
          <a:p>
            <a:r>
              <a:rPr lang="es-ES" dirty="0"/>
              <a:t>||y-X\beta||^2</a:t>
            </a:r>
          </a:p>
          <a:p>
            <a:endParaRPr lang="es-ES" dirty="0"/>
          </a:p>
        </p:txBody>
      </p:sp>
      <p:sp>
        <p:nvSpPr>
          <p:cNvPr id="4" name="Slide Number Placeholder 3"/>
          <p:cNvSpPr>
            <a:spLocks noGrp="1"/>
          </p:cNvSpPr>
          <p:nvPr>
            <p:ph type="sldNum" sz="quarter" idx="5"/>
          </p:nvPr>
        </p:nvSpPr>
        <p:spPr/>
        <p:txBody>
          <a:bodyPr/>
          <a:lstStyle/>
          <a:p>
            <a:fld id="{C3AAF71C-6015-4670-870D-7FE113402D6E}" type="slidenum">
              <a:rPr lang="en-US" smtClean="0"/>
              <a:t>20</a:t>
            </a:fld>
            <a:endParaRPr lang="en-US"/>
          </a:p>
        </p:txBody>
      </p:sp>
    </p:spTree>
    <p:extLst>
      <p:ext uri="{BB962C8B-B14F-4D97-AF65-F5344CB8AC3E}">
        <p14:creationId xmlns:p14="http://schemas.microsoft.com/office/powerpoint/2010/main" val="2920910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21</a:t>
            </a:fld>
            <a:endParaRPr lang="en-US"/>
          </a:p>
        </p:txBody>
      </p:sp>
    </p:spTree>
    <p:extLst>
      <p:ext uri="{BB962C8B-B14F-4D97-AF65-F5344CB8AC3E}">
        <p14:creationId xmlns:p14="http://schemas.microsoft.com/office/powerpoint/2010/main" val="2089542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22</a:t>
            </a:fld>
            <a:endParaRPr lang="en-US"/>
          </a:p>
        </p:txBody>
      </p:sp>
    </p:spTree>
    <p:extLst>
      <p:ext uri="{BB962C8B-B14F-4D97-AF65-F5344CB8AC3E}">
        <p14:creationId xmlns:p14="http://schemas.microsoft.com/office/powerpoint/2010/main" val="30735928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23</a:t>
            </a:fld>
            <a:endParaRPr lang="en-US"/>
          </a:p>
        </p:txBody>
      </p:sp>
    </p:spTree>
    <p:extLst>
      <p:ext uri="{BB962C8B-B14F-4D97-AF65-F5344CB8AC3E}">
        <p14:creationId xmlns:p14="http://schemas.microsoft.com/office/powerpoint/2010/main" val="714039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24</a:t>
            </a:fld>
            <a:endParaRPr lang="en-US"/>
          </a:p>
        </p:txBody>
      </p:sp>
    </p:spTree>
    <p:extLst>
      <p:ext uri="{BB962C8B-B14F-4D97-AF65-F5344CB8AC3E}">
        <p14:creationId xmlns:p14="http://schemas.microsoft.com/office/powerpoint/2010/main" val="972017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25</a:t>
            </a:fld>
            <a:endParaRPr lang="en-US"/>
          </a:p>
        </p:txBody>
      </p:sp>
    </p:spTree>
    <p:extLst>
      <p:ext uri="{BB962C8B-B14F-4D97-AF65-F5344CB8AC3E}">
        <p14:creationId xmlns:p14="http://schemas.microsoft.com/office/powerpoint/2010/main" val="40308970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26</a:t>
            </a:fld>
            <a:endParaRPr lang="en-US"/>
          </a:p>
        </p:txBody>
      </p:sp>
    </p:spTree>
    <p:extLst>
      <p:ext uri="{BB962C8B-B14F-4D97-AF65-F5344CB8AC3E}">
        <p14:creationId xmlns:p14="http://schemas.microsoft.com/office/powerpoint/2010/main" val="606540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9</a:t>
            </a:fld>
            <a:endParaRPr lang="en-US"/>
          </a:p>
        </p:txBody>
      </p:sp>
    </p:spTree>
    <p:extLst>
      <p:ext uri="{BB962C8B-B14F-4D97-AF65-F5344CB8AC3E}">
        <p14:creationId xmlns:p14="http://schemas.microsoft.com/office/powerpoint/2010/main" val="11760206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27</a:t>
            </a:fld>
            <a:endParaRPr lang="en-US"/>
          </a:p>
        </p:txBody>
      </p:sp>
    </p:spTree>
    <p:extLst>
      <p:ext uri="{BB962C8B-B14F-4D97-AF65-F5344CB8AC3E}">
        <p14:creationId xmlns:p14="http://schemas.microsoft.com/office/powerpoint/2010/main" val="40732848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\beta = (X^TX+\epsilon I)^{-1}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28</a:t>
            </a:fld>
            <a:endParaRPr lang="en-US"/>
          </a:p>
        </p:txBody>
      </p:sp>
    </p:spTree>
    <p:extLst>
      <p:ext uri="{BB962C8B-B14F-4D97-AF65-F5344CB8AC3E}">
        <p14:creationId xmlns:p14="http://schemas.microsoft.com/office/powerpoint/2010/main" val="20857298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e_{MAE}=\frac{1}{N}\sum_{</a:t>
            </a:r>
            <a:r>
              <a:rPr lang="en-US" dirty="0" err="1"/>
              <a:t>i</a:t>
            </a:r>
            <a:r>
              <a:rPr lang="en-US" dirty="0"/>
              <a:t>=1}^{N} ||</a:t>
            </a:r>
            <a:r>
              <a:rPr lang="en-US" dirty="0" err="1"/>
              <a:t>y_i</a:t>
            </a:r>
            <a:r>
              <a:rPr lang="en-US" dirty="0"/>
              <a:t>-f(</a:t>
            </a:r>
            <a:r>
              <a:rPr lang="en-US" dirty="0" err="1"/>
              <a:t>x_i</a:t>
            </a:r>
            <a:r>
              <a:rPr lang="en-US" dirty="0"/>
              <a:t>)||</a:t>
            </a:r>
          </a:p>
        </p:txBody>
      </p:sp>
      <p:sp>
        <p:nvSpPr>
          <p:cNvPr id="4" name="Slide Number Placeholder 3"/>
          <p:cNvSpPr>
            <a:spLocks noGrp="1"/>
          </p:cNvSpPr>
          <p:nvPr>
            <p:ph type="sldNum" sz="quarter" idx="5"/>
          </p:nvPr>
        </p:nvSpPr>
        <p:spPr/>
        <p:txBody>
          <a:bodyPr/>
          <a:lstStyle/>
          <a:p>
            <a:fld id="{C3AAF71C-6015-4670-870D-7FE113402D6E}" type="slidenum">
              <a:rPr lang="en-US" smtClean="0"/>
              <a:t>31</a:t>
            </a:fld>
            <a:endParaRPr lang="en-US"/>
          </a:p>
        </p:txBody>
      </p:sp>
    </p:spTree>
    <p:extLst>
      <p:ext uri="{BB962C8B-B14F-4D97-AF65-F5344CB8AC3E}">
        <p14:creationId xmlns:p14="http://schemas.microsoft.com/office/powerpoint/2010/main" val="18050901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ax+by+c</a:t>
            </a:r>
            <a:r>
              <a:rPr lang="en-US" dirty="0"/>
              <a:t>=0</a:t>
            </a:r>
          </a:p>
          <a:p>
            <a:endParaRPr lang="en-US" dirty="0"/>
          </a:p>
          <a:p>
            <a:r>
              <a:rPr lang="en-US" dirty="0" err="1"/>
              <a:t>d_i</a:t>
            </a:r>
            <a:r>
              <a:rPr lang="en-US" dirty="0"/>
              <a:t> = \frac{|</a:t>
            </a:r>
            <a:r>
              <a:rPr lang="en-US" dirty="0" err="1"/>
              <a:t>ax_i+by_i+c</a:t>
            </a:r>
            <a:r>
              <a:rPr lang="en-US" dirty="0"/>
              <a:t>|}{\sqrt{a^2+b^2}}</a:t>
            </a:r>
          </a:p>
          <a:p>
            <a:endParaRPr lang="en-US" dirty="0"/>
          </a:p>
          <a:p>
            <a:r>
              <a:rPr lang="en-US" dirty="0"/>
              <a:t>e_{MSE}=\frac{1}{N}\sum_{</a:t>
            </a:r>
            <a:r>
              <a:rPr lang="en-US" dirty="0" err="1"/>
              <a:t>i</a:t>
            </a:r>
            <a:r>
              <a:rPr lang="en-US" dirty="0"/>
              <a:t>=1}^{N}d_i^2=\frac{1}{N}\sum_{</a:t>
            </a:r>
            <a:r>
              <a:rPr lang="en-US" dirty="0" err="1"/>
              <a:t>i</a:t>
            </a:r>
            <a:r>
              <a:rPr lang="en-US" dirty="0"/>
              <a:t>=1}^{N} (</a:t>
            </a:r>
            <a:r>
              <a:rPr lang="en-US" dirty="0" err="1"/>
              <a:t>ax_i+by_i+c</a:t>
            </a:r>
            <a:r>
              <a:rPr lang="en-US" dirty="0"/>
              <a:t>)^2</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34</a:t>
            </a:fld>
            <a:endParaRPr lang="en-US"/>
          </a:p>
        </p:txBody>
      </p:sp>
    </p:spTree>
    <p:extLst>
      <p:ext uri="{BB962C8B-B14F-4D97-AF65-F5344CB8AC3E}">
        <p14:creationId xmlns:p14="http://schemas.microsoft.com/office/powerpoint/2010/main" val="941479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ax+by+c</a:t>
            </a:r>
            <a:r>
              <a:rPr lang="en-US" dirty="0"/>
              <a:t>=0</a:t>
            </a:r>
          </a:p>
          <a:p>
            <a:endParaRPr lang="en-US" dirty="0"/>
          </a:p>
          <a:p>
            <a:r>
              <a:rPr lang="en-US" dirty="0" err="1"/>
              <a:t>d_i</a:t>
            </a:r>
            <a:r>
              <a:rPr lang="en-US" dirty="0"/>
              <a:t> = \frac{|</a:t>
            </a:r>
            <a:r>
              <a:rPr lang="en-US" dirty="0" err="1"/>
              <a:t>ax_i+by_i+c</a:t>
            </a:r>
            <a:r>
              <a:rPr lang="en-US" dirty="0"/>
              <a:t>|}{\sqrt{a^2+b^2}}</a:t>
            </a:r>
          </a:p>
          <a:p>
            <a:endParaRPr lang="en-US" dirty="0"/>
          </a:p>
          <a:p>
            <a:r>
              <a:rPr lang="en-US" dirty="0"/>
              <a:t>e_{MSE}=\frac{1}{N}\sum_{</a:t>
            </a:r>
            <a:r>
              <a:rPr lang="en-US" dirty="0" err="1"/>
              <a:t>i</a:t>
            </a:r>
            <a:r>
              <a:rPr lang="en-US" dirty="0"/>
              <a:t>=1}^{N}d_i^2=\frac{1}{N}\sum_{</a:t>
            </a:r>
            <a:r>
              <a:rPr lang="en-US" dirty="0" err="1"/>
              <a:t>i</a:t>
            </a:r>
            <a:r>
              <a:rPr lang="en-US" dirty="0"/>
              <a:t>=1}^{N} (</a:t>
            </a:r>
            <a:r>
              <a:rPr lang="en-US" dirty="0" err="1"/>
              <a:t>ax_i+by_i+c</a:t>
            </a:r>
            <a:r>
              <a:rPr lang="en-US" dirty="0"/>
              <a:t>)^2</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35</a:t>
            </a:fld>
            <a:endParaRPr lang="en-US"/>
          </a:p>
        </p:txBody>
      </p:sp>
    </p:spTree>
    <p:extLst>
      <p:ext uri="{BB962C8B-B14F-4D97-AF65-F5344CB8AC3E}">
        <p14:creationId xmlns:p14="http://schemas.microsoft.com/office/powerpoint/2010/main" val="984165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ax+by+c</a:t>
            </a:r>
            <a:r>
              <a:rPr lang="en-US" dirty="0"/>
              <a:t>=0</a:t>
            </a:r>
          </a:p>
          <a:p>
            <a:endParaRPr lang="en-US" dirty="0"/>
          </a:p>
          <a:p>
            <a:r>
              <a:rPr lang="en-US" dirty="0" err="1"/>
              <a:t>d_i</a:t>
            </a:r>
            <a:r>
              <a:rPr lang="en-US" dirty="0"/>
              <a:t> = \frac{|</a:t>
            </a:r>
            <a:r>
              <a:rPr lang="en-US" dirty="0" err="1"/>
              <a:t>ax_i+by_i+c</a:t>
            </a:r>
            <a:r>
              <a:rPr lang="en-US" dirty="0"/>
              <a:t>|}{\sqrt{a^2+b^2}}</a:t>
            </a:r>
          </a:p>
          <a:p>
            <a:endParaRPr lang="en-US" dirty="0"/>
          </a:p>
          <a:p>
            <a:r>
              <a:rPr lang="en-US" dirty="0"/>
              <a:t>e_{MSE}=\frac{1}{N}\sum_{</a:t>
            </a:r>
            <a:r>
              <a:rPr lang="en-US" dirty="0" err="1"/>
              <a:t>i</a:t>
            </a:r>
            <a:r>
              <a:rPr lang="en-US" dirty="0"/>
              <a:t>=1}^{N}d_i^2=\frac{1}{N}\sum_{</a:t>
            </a:r>
            <a:r>
              <a:rPr lang="en-US" dirty="0" err="1"/>
              <a:t>i</a:t>
            </a:r>
            <a:r>
              <a:rPr lang="en-US" dirty="0"/>
              <a:t>=1}^{N} (</a:t>
            </a:r>
            <a:r>
              <a:rPr lang="en-US" dirty="0" err="1"/>
              <a:t>ax_i+by_i+c</a:t>
            </a:r>
            <a:r>
              <a:rPr lang="en-US" dirty="0"/>
              <a:t>)^2</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36</a:t>
            </a:fld>
            <a:endParaRPr lang="en-US"/>
          </a:p>
        </p:txBody>
      </p:sp>
    </p:spTree>
    <p:extLst>
      <p:ext uri="{BB962C8B-B14F-4D97-AF65-F5344CB8AC3E}">
        <p14:creationId xmlns:p14="http://schemas.microsoft.com/office/powerpoint/2010/main" val="11626329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37</a:t>
            </a:fld>
            <a:endParaRPr lang="en-US"/>
          </a:p>
        </p:txBody>
      </p:sp>
    </p:spTree>
    <p:extLst>
      <p:ext uri="{BB962C8B-B14F-4D97-AF65-F5344CB8AC3E}">
        <p14:creationId xmlns:p14="http://schemas.microsoft.com/office/powerpoint/2010/main" val="3527740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38</a:t>
            </a:fld>
            <a:endParaRPr lang="en-US"/>
          </a:p>
        </p:txBody>
      </p:sp>
    </p:spTree>
    <p:extLst>
      <p:ext uri="{BB962C8B-B14F-4D97-AF65-F5344CB8AC3E}">
        <p14:creationId xmlns:p14="http://schemas.microsoft.com/office/powerpoint/2010/main" val="10380124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39</a:t>
            </a:fld>
            <a:endParaRPr lang="en-US"/>
          </a:p>
        </p:txBody>
      </p:sp>
    </p:spTree>
    <p:extLst>
      <p:ext uri="{BB962C8B-B14F-4D97-AF65-F5344CB8AC3E}">
        <p14:creationId xmlns:p14="http://schemas.microsoft.com/office/powerpoint/2010/main" val="25073844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40</a:t>
            </a:fld>
            <a:endParaRPr lang="en-US"/>
          </a:p>
        </p:txBody>
      </p:sp>
    </p:spTree>
    <p:extLst>
      <p:ext uri="{BB962C8B-B14F-4D97-AF65-F5344CB8AC3E}">
        <p14:creationId xmlns:p14="http://schemas.microsoft.com/office/powerpoint/2010/main" val="1288739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  (</a:t>
            </a:r>
            <a:r>
              <a:rPr lang="en-US" dirty="0" err="1"/>
              <a:t>x_i,y_i</a:t>
            </a:r>
            <a:r>
              <a:rPr lang="en-US" dirty="0"/>
              <a:t>)\right \}_{</a:t>
            </a:r>
            <a:r>
              <a:rPr lang="en-US" dirty="0" err="1"/>
              <a:t>i</a:t>
            </a:r>
            <a:r>
              <a:rPr lang="en-US" dirty="0"/>
              <a:t>=1,...,N}</a:t>
            </a:r>
          </a:p>
          <a:p>
            <a:endParaRPr lang="en-US" dirty="0"/>
          </a:p>
          <a:p>
            <a:r>
              <a:rPr lang="en-US" dirty="0"/>
              <a:t>e=\frac{1}{N}\sum_{</a:t>
            </a:r>
            <a:r>
              <a:rPr lang="en-US" dirty="0" err="1"/>
              <a:t>i</a:t>
            </a:r>
            <a:r>
              <a:rPr lang="en-US" dirty="0"/>
              <a:t>=1}^{N} (</a:t>
            </a:r>
            <a:r>
              <a:rPr lang="en-US" dirty="0" err="1"/>
              <a:t>y_i</a:t>
            </a:r>
            <a:r>
              <a:rPr lang="en-US" dirty="0"/>
              <a:t>-f(</a:t>
            </a:r>
            <a:r>
              <a:rPr lang="en-US" dirty="0" err="1"/>
              <a:t>x_i</a:t>
            </a:r>
            <a:r>
              <a:rPr lang="en-US" dirty="0"/>
              <a:t>))^2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f(x)=</a:t>
            </a:r>
            <a:r>
              <a:rPr lang="en-US" dirty="0" err="1"/>
              <a:t>mx+b</a:t>
            </a:r>
            <a:endParaRPr lang="en-US" dirty="0"/>
          </a:p>
          <a:p>
            <a:endParaRPr lang="en-US" dirty="0"/>
          </a:p>
          <a:p>
            <a:r>
              <a:rPr lang="en-US" dirty="0" err="1"/>
              <a:t>y_i</a:t>
            </a:r>
            <a:r>
              <a:rPr lang="en-US" dirty="0"/>
              <a:t>-</a:t>
            </a:r>
            <a:r>
              <a:rPr lang="en-US" dirty="0" err="1"/>
              <a:t>mx_i</a:t>
            </a:r>
            <a:r>
              <a:rPr lang="en-US" dirty="0"/>
              <a:t>-b</a:t>
            </a:r>
          </a:p>
          <a:p>
            <a:endParaRPr lang="en-US" dirty="0"/>
          </a:p>
          <a:p>
            <a:r>
              <a:rPr lang="en-US" dirty="0"/>
              <a:t>e=\frac{1}{N}\sum_{</a:t>
            </a:r>
            <a:r>
              <a:rPr lang="en-US" dirty="0" err="1"/>
              <a:t>i</a:t>
            </a:r>
            <a:r>
              <a:rPr lang="en-US" dirty="0"/>
              <a:t>=1}^{N} (</a:t>
            </a:r>
            <a:r>
              <a:rPr lang="en-US" dirty="0" err="1"/>
              <a:t>y_i</a:t>
            </a:r>
            <a:r>
              <a:rPr lang="en-US" dirty="0"/>
              <a:t>-</a:t>
            </a:r>
            <a:r>
              <a:rPr lang="en-US" dirty="0" err="1"/>
              <a:t>mx_i</a:t>
            </a:r>
            <a:r>
              <a:rPr lang="en-US" dirty="0"/>
              <a:t>-b)^2</a:t>
            </a:r>
          </a:p>
        </p:txBody>
      </p:sp>
      <p:sp>
        <p:nvSpPr>
          <p:cNvPr id="4" name="Slide Number Placeholder 3"/>
          <p:cNvSpPr>
            <a:spLocks noGrp="1"/>
          </p:cNvSpPr>
          <p:nvPr>
            <p:ph type="sldNum" sz="quarter" idx="5"/>
          </p:nvPr>
        </p:nvSpPr>
        <p:spPr/>
        <p:txBody>
          <a:bodyPr/>
          <a:lstStyle/>
          <a:p>
            <a:fld id="{C3AAF71C-6015-4670-870D-7FE113402D6E}" type="slidenum">
              <a:rPr lang="en-US" smtClean="0"/>
              <a:t>10</a:t>
            </a:fld>
            <a:endParaRPr lang="en-US"/>
          </a:p>
        </p:txBody>
      </p:sp>
    </p:spTree>
    <p:extLst>
      <p:ext uri="{BB962C8B-B14F-4D97-AF65-F5344CB8AC3E}">
        <p14:creationId xmlns:p14="http://schemas.microsoft.com/office/powerpoint/2010/main" val="12900181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41</a:t>
            </a:fld>
            <a:endParaRPr lang="en-US"/>
          </a:p>
        </p:txBody>
      </p:sp>
    </p:spTree>
    <p:extLst>
      <p:ext uri="{BB962C8B-B14F-4D97-AF65-F5344CB8AC3E}">
        <p14:creationId xmlns:p14="http://schemas.microsoft.com/office/powerpoint/2010/main" val="13670390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42</a:t>
            </a:fld>
            <a:endParaRPr lang="en-US"/>
          </a:p>
        </p:txBody>
      </p:sp>
    </p:spTree>
    <p:extLst>
      <p:ext uri="{BB962C8B-B14F-4D97-AF65-F5344CB8AC3E}">
        <p14:creationId xmlns:p14="http://schemas.microsoft.com/office/powerpoint/2010/main" val="7018499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43</a:t>
            </a:fld>
            <a:endParaRPr lang="en-US"/>
          </a:p>
        </p:txBody>
      </p:sp>
    </p:spTree>
    <p:extLst>
      <p:ext uri="{BB962C8B-B14F-4D97-AF65-F5344CB8AC3E}">
        <p14:creationId xmlns:p14="http://schemas.microsoft.com/office/powerpoint/2010/main" val="4533111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44</a:t>
            </a:fld>
            <a:endParaRPr lang="en-US"/>
          </a:p>
        </p:txBody>
      </p:sp>
    </p:spTree>
    <p:extLst>
      <p:ext uri="{BB962C8B-B14F-4D97-AF65-F5344CB8AC3E}">
        <p14:creationId xmlns:p14="http://schemas.microsoft.com/office/powerpoint/2010/main" val="19592951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r>
              <a:rPr lang="en-US" dirty="0"/>
              <a:t>or</a:t>
            </a:r>
          </a:p>
          <a:p>
            <a:endParaRPr lang="en-US" dirty="0"/>
          </a:p>
          <a:p>
            <a:r>
              <a:rPr lang="en-US" dirty="0"/>
              <a:t>\left\{\begin{matrix}</a:t>
            </a:r>
          </a:p>
          <a:p>
            <a:r>
              <a:rPr lang="en-US" dirty="0"/>
              <a:t>minimize &amp; ||X\beta||^2\\ </a:t>
            </a:r>
          </a:p>
          <a:p>
            <a:r>
              <a:rPr lang="en-US" dirty="0"/>
              <a:t> </a:t>
            </a:r>
            <a:r>
              <a:rPr lang="en-US" dirty="0" err="1"/>
              <a:t>s.t.</a:t>
            </a:r>
            <a:r>
              <a:rPr lang="en-US" dirty="0"/>
              <a:t> &amp; ||\beta||^2=1</a:t>
            </a:r>
          </a:p>
          <a:p>
            <a:r>
              <a:rPr lang="en-US" dirty="0"/>
              <a:t>\end{matrix}\right.</a:t>
            </a:r>
          </a:p>
        </p:txBody>
      </p:sp>
      <p:sp>
        <p:nvSpPr>
          <p:cNvPr id="4" name="Slide Number Placeholder 3"/>
          <p:cNvSpPr>
            <a:spLocks noGrp="1"/>
          </p:cNvSpPr>
          <p:nvPr>
            <p:ph type="sldNum" sz="quarter" idx="5"/>
          </p:nvPr>
        </p:nvSpPr>
        <p:spPr/>
        <p:txBody>
          <a:bodyPr/>
          <a:lstStyle/>
          <a:p>
            <a:fld id="{C3AAF71C-6015-4670-870D-7FE113402D6E}" type="slidenum">
              <a:rPr lang="en-US" smtClean="0"/>
              <a:t>45</a:t>
            </a:fld>
            <a:endParaRPr lang="en-US"/>
          </a:p>
        </p:txBody>
      </p:sp>
    </p:spTree>
    <p:extLst>
      <p:ext uri="{BB962C8B-B14F-4D97-AF65-F5344CB8AC3E}">
        <p14:creationId xmlns:p14="http://schemas.microsoft.com/office/powerpoint/2010/main" val="5250616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 = \lambda v  \</a:t>
            </a:r>
            <a:r>
              <a:rPr lang="en-US" dirty="0" err="1"/>
              <a:t>mapsto</a:t>
            </a:r>
            <a:r>
              <a:rPr lang="en-US" dirty="0"/>
              <a:t> </a:t>
            </a:r>
            <a:r>
              <a:rPr lang="en-US" dirty="0" err="1"/>
              <a:t>v^TAv</a:t>
            </a:r>
            <a:r>
              <a:rPr lang="en-US" dirty="0"/>
              <a:t> = \lambda</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46</a:t>
            </a:fld>
            <a:endParaRPr lang="en-US"/>
          </a:p>
        </p:txBody>
      </p:sp>
    </p:spTree>
    <p:extLst>
      <p:ext uri="{BB962C8B-B14F-4D97-AF65-F5344CB8AC3E}">
        <p14:creationId xmlns:p14="http://schemas.microsoft.com/office/powerpoint/2010/main" val="3280732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\beta = (X^TX+\epsilon I)^{-1}</a:t>
            </a:r>
            <a:r>
              <a:rPr lang="en-US" dirty="0" err="1"/>
              <a:t>X^Ty</a:t>
            </a:r>
            <a:endParaRPr lang="en-US" dirty="0"/>
          </a:p>
          <a:p>
            <a:endParaRPr lang="en-US" dirty="0"/>
          </a:p>
          <a:p>
            <a:r>
              <a:rPr lang="en-US" dirty="0"/>
              <a:t>y = </a:t>
            </a:r>
          </a:p>
          <a:p>
            <a:r>
              <a:rPr lang="en-US" dirty="0"/>
              <a:t>\begin{</a:t>
            </a:r>
            <a:r>
              <a:rPr lang="en-US" dirty="0" err="1"/>
              <a:t>bmatrix</a:t>
            </a:r>
            <a:r>
              <a:rPr lang="en-US" dirty="0"/>
              <a:t>}</a:t>
            </a:r>
          </a:p>
          <a:p>
            <a:r>
              <a:rPr lang="en-US" dirty="0"/>
              <a:t>y_1\\ </a:t>
            </a:r>
          </a:p>
          <a:p>
            <a:r>
              <a:rPr lang="en-US" dirty="0"/>
              <a:t>\</a:t>
            </a:r>
            <a:r>
              <a:rPr lang="en-US" dirty="0" err="1"/>
              <a:t>vdots</a:t>
            </a:r>
            <a:r>
              <a:rPr lang="en-US" dirty="0"/>
              <a:t>\\ </a:t>
            </a:r>
          </a:p>
          <a:p>
            <a:r>
              <a:rPr lang="en-US" dirty="0" err="1"/>
              <a:t>y_N</a:t>
            </a:r>
            <a:endParaRPr lang="en-US" dirty="0"/>
          </a:p>
          <a:p>
            <a:r>
              <a:rPr lang="en-US" dirty="0"/>
              <a:t>\end{</a:t>
            </a:r>
            <a:r>
              <a:rPr lang="en-US" dirty="0" err="1"/>
              <a:t>bmatrix</a:t>
            </a:r>
            <a:r>
              <a:rPr lang="en-US" dirty="0"/>
              <a:t>}</a:t>
            </a:r>
          </a:p>
          <a:p>
            <a:r>
              <a:rPr lang="en-US" dirty="0"/>
              <a:t>\,\,\,</a:t>
            </a:r>
          </a:p>
          <a:p>
            <a:r>
              <a:rPr lang="en-US" dirty="0"/>
              <a:t>X=</a:t>
            </a:r>
          </a:p>
          <a:p>
            <a:r>
              <a:rPr lang="en-US" dirty="0"/>
              <a:t>\begin{</a:t>
            </a:r>
            <a:r>
              <a:rPr lang="en-US" dirty="0" err="1"/>
              <a:t>bmatrix</a:t>
            </a:r>
            <a:r>
              <a:rPr lang="en-US" dirty="0"/>
              <a:t>}</a:t>
            </a:r>
          </a:p>
          <a:p>
            <a:r>
              <a:rPr lang="en-US" dirty="0"/>
              <a:t>x_1^2&amp;x_1&amp;1\\ </a:t>
            </a:r>
          </a:p>
          <a:p>
            <a:r>
              <a:rPr lang="en-US" dirty="0"/>
              <a:t>\</a:t>
            </a:r>
            <a:r>
              <a:rPr lang="en-US" dirty="0" err="1"/>
              <a:t>vdots</a:t>
            </a:r>
            <a:r>
              <a:rPr lang="en-US" dirty="0"/>
              <a:t>&amp;\</a:t>
            </a:r>
            <a:r>
              <a:rPr lang="en-US" dirty="0" err="1"/>
              <a:t>vdots</a:t>
            </a:r>
            <a:r>
              <a:rPr lang="en-US" dirty="0"/>
              <a:t>&amp;\</a:t>
            </a:r>
            <a:r>
              <a:rPr lang="en-US" dirty="0" err="1"/>
              <a:t>vdots</a:t>
            </a:r>
            <a:r>
              <a:rPr lang="en-US" dirty="0"/>
              <a:t>\\ </a:t>
            </a:r>
          </a:p>
          <a:p>
            <a:r>
              <a:rPr lang="en-US" dirty="0"/>
              <a:t>x_N^2&amp;x_N&amp;1</a:t>
            </a:r>
          </a:p>
          <a:p>
            <a:r>
              <a:rPr lang="en-US" dirty="0"/>
              <a:t>\end{</a:t>
            </a:r>
            <a:r>
              <a:rPr lang="en-US" dirty="0" err="1"/>
              <a:t>bmatrix</a:t>
            </a:r>
            <a:r>
              <a:rPr lang="en-US" dirty="0"/>
              <a:t>}</a:t>
            </a:r>
          </a:p>
          <a:p>
            <a:r>
              <a:rPr lang="en-US" dirty="0"/>
              <a:t>\,\,\,</a:t>
            </a:r>
          </a:p>
          <a:p>
            <a:r>
              <a:rPr lang="en-US" dirty="0"/>
              <a:t>\beta=</a:t>
            </a:r>
          </a:p>
          <a:p>
            <a:r>
              <a:rPr lang="en-US" dirty="0"/>
              <a:t>\begin{</a:t>
            </a:r>
            <a:r>
              <a:rPr lang="en-US" dirty="0" err="1"/>
              <a:t>bmatrix</a:t>
            </a:r>
            <a:r>
              <a:rPr lang="en-US" dirty="0"/>
              <a:t>}</a:t>
            </a:r>
          </a:p>
          <a:p>
            <a:r>
              <a:rPr lang="en-US" dirty="0"/>
              <a:t>a\\ </a:t>
            </a:r>
          </a:p>
          <a:p>
            <a:r>
              <a:rPr lang="en-US" dirty="0"/>
              <a:t>b\\</a:t>
            </a:r>
          </a:p>
          <a:p>
            <a:r>
              <a:rPr lang="en-US" dirty="0"/>
              <a:t>c</a:t>
            </a:r>
          </a:p>
          <a:p>
            <a:r>
              <a:rPr lang="en-US" dirty="0"/>
              <a:t>\end{</a:t>
            </a:r>
            <a:r>
              <a:rPr lang="en-US" dirty="0" err="1"/>
              <a:t>bmatrix</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49</a:t>
            </a:fld>
            <a:endParaRPr lang="en-US"/>
          </a:p>
        </p:txBody>
      </p:sp>
    </p:spTree>
    <p:extLst>
      <p:ext uri="{BB962C8B-B14F-4D97-AF65-F5344CB8AC3E}">
        <p14:creationId xmlns:p14="http://schemas.microsoft.com/office/powerpoint/2010/main" val="1769234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y =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begin</a:t>
            </a: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y_1\\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vdots</a:t>
            </a:r>
            <a:r>
              <a:rPr lang="fr-FR"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y_N</a:t>
            </a: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\end{</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X=</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begin</a:t>
            </a: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x_1^2&amp;x_1&amp;1\\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vdots</a:t>
            </a:r>
            <a:r>
              <a:rPr lang="fr-FR" sz="1200" b="0" kern="1200" dirty="0">
                <a:solidFill>
                  <a:schemeClr val="tx1"/>
                </a:solidFill>
                <a:effectLst/>
                <a:latin typeface="+mn-lt"/>
                <a:ea typeface="+mn-ea"/>
                <a:cs typeface="+mn-cs"/>
              </a:rPr>
              <a:t>&amp;\</a:t>
            </a:r>
            <a:r>
              <a:rPr lang="fr-FR" sz="1200" b="0" kern="1200" dirty="0" err="1">
                <a:solidFill>
                  <a:schemeClr val="tx1"/>
                </a:solidFill>
                <a:effectLst/>
                <a:latin typeface="+mn-lt"/>
                <a:ea typeface="+mn-ea"/>
                <a:cs typeface="+mn-cs"/>
              </a:rPr>
              <a:t>vdots</a:t>
            </a:r>
            <a:r>
              <a:rPr lang="fr-FR" sz="1200" b="0" kern="1200" dirty="0">
                <a:solidFill>
                  <a:schemeClr val="tx1"/>
                </a:solidFill>
                <a:effectLst/>
                <a:latin typeface="+mn-lt"/>
                <a:ea typeface="+mn-ea"/>
                <a:cs typeface="+mn-cs"/>
              </a:rPr>
              <a:t>&amp;\</a:t>
            </a:r>
            <a:r>
              <a:rPr lang="fr-FR" sz="1200" b="0" kern="1200" dirty="0" err="1">
                <a:solidFill>
                  <a:schemeClr val="tx1"/>
                </a:solidFill>
                <a:effectLst/>
                <a:latin typeface="+mn-lt"/>
                <a:ea typeface="+mn-ea"/>
                <a:cs typeface="+mn-cs"/>
              </a:rPr>
              <a:t>vdots</a:t>
            </a:r>
            <a:r>
              <a:rPr lang="fr-FR"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x_N^2&amp;x_N&amp;1</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\end{</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\beta=</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begin</a:t>
            </a: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b\\</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c</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\end{</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C3AAF71C-6015-4670-870D-7FE113402D6E}" type="slidenum">
              <a:rPr lang="en-US" smtClean="0"/>
              <a:t>50</a:t>
            </a:fld>
            <a:endParaRPr lang="en-US"/>
          </a:p>
        </p:txBody>
      </p:sp>
    </p:spTree>
    <p:extLst>
      <p:ext uri="{BB962C8B-B14F-4D97-AF65-F5344CB8AC3E}">
        <p14:creationId xmlns:p14="http://schemas.microsoft.com/office/powerpoint/2010/main" val="8386439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57</a:t>
            </a:fld>
            <a:endParaRPr lang="en-US"/>
          </a:p>
        </p:txBody>
      </p:sp>
    </p:spTree>
    <p:extLst>
      <p:ext uri="{BB962C8B-B14F-4D97-AF65-F5344CB8AC3E}">
        <p14:creationId xmlns:p14="http://schemas.microsoft.com/office/powerpoint/2010/main" val="38759283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y=</a:t>
            </a:r>
            <a:r>
              <a:rPr lang="en-US" dirty="0" err="1"/>
              <a:t>mx+b</a:t>
            </a:r>
            <a:r>
              <a:rPr lang="en-US" dirty="0"/>
              <a:t>\\</a:t>
            </a:r>
          </a:p>
          <a:p>
            <a:r>
              <a:rPr lang="en-US" dirty="0"/>
              <a:t>\</a:t>
            </a:r>
            <a:r>
              <a:rPr lang="en-US" dirty="0" err="1"/>
              <a:t>xrightarrow</a:t>
            </a:r>
            <a:r>
              <a:rPr lang="en-US" dirty="0"/>
              <a:t>{x=0}y=b\\</a:t>
            </a:r>
          </a:p>
          <a:p>
            <a:r>
              <a:rPr lang="en-US" dirty="0"/>
              <a:t>\</a:t>
            </a:r>
            <a:r>
              <a:rPr lang="en-US" dirty="0" err="1"/>
              <a:t>xrightarrow</a:t>
            </a:r>
            <a:r>
              <a:rPr lang="en-US" dirty="0"/>
              <a:t>{y=0}x=-\</a:t>
            </a:r>
            <a:r>
              <a:rPr lang="en-US" dirty="0" err="1"/>
              <a:t>frac</a:t>
            </a:r>
            <a:r>
              <a:rPr lang="en-US" dirty="0"/>
              <a:t>{b}{m}\\</a:t>
            </a:r>
          </a:p>
          <a:p>
            <a:r>
              <a:rPr lang="en-US" dirty="0"/>
              <a:t>\</a:t>
            </a:r>
            <a:r>
              <a:rPr lang="en-US" dirty="0" err="1"/>
              <a:t>frac</a:t>
            </a:r>
            <a:r>
              <a:rPr lang="en-US" dirty="0"/>
              <a:t>{\</a:t>
            </a:r>
            <a:r>
              <a:rPr lang="en-US" dirty="0" err="1"/>
              <a:t>frac</a:t>
            </a:r>
            <a:r>
              <a:rPr lang="en-US" dirty="0"/>
              <a:t>{-b}{m}}{b}=-\</a:t>
            </a:r>
            <a:r>
              <a:rPr lang="en-US" dirty="0" err="1"/>
              <a:t>frac</a:t>
            </a:r>
            <a:r>
              <a:rPr lang="en-US" dirty="0"/>
              <a:t>{1}{m}=</a:t>
            </a:r>
            <a:r>
              <a:rPr lang="en-US" dirty="0" err="1"/>
              <a:t>tg</a:t>
            </a:r>
            <a:r>
              <a:rPr lang="en-US" dirty="0"/>
              <a:t>\theta\</a:t>
            </a:r>
            <a:r>
              <a:rPr lang="en-US" dirty="0" err="1"/>
              <a:t>rightarrow</a:t>
            </a:r>
            <a:r>
              <a:rPr lang="en-US" dirty="0"/>
              <a:t> m=-\</a:t>
            </a:r>
            <a:r>
              <a:rPr lang="en-US" dirty="0" err="1"/>
              <a:t>frac</a:t>
            </a:r>
            <a:r>
              <a:rPr lang="en-US" dirty="0"/>
              <a:t>{1}{</a:t>
            </a:r>
            <a:r>
              <a:rPr lang="en-US" dirty="0" err="1"/>
              <a:t>tg</a:t>
            </a:r>
            <a:r>
              <a:rPr lang="en-US" dirty="0"/>
              <a:t>\theta}=-\</a:t>
            </a:r>
            <a:r>
              <a:rPr lang="en-US" dirty="0" err="1"/>
              <a:t>frac</a:t>
            </a:r>
            <a:r>
              <a:rPr lang="en-US" dirty="0"/>
              <a:t>{</a:t>
            </a:r>
            <a:r>
              <a:rPr lang="en-US" dirty="0" err="1"/>
              <a:t>cos</a:t>
            </a:r>
            <a:r>
              <a:rPr lang="en-US" dirty="0"/>
              <a:t>\theta}{sin\theta} \\</a:t>
            </a:r>
          </a:p>
          <a:p>
            <a:r>
              <a:rPr lang="en-US" dirty="0"/>
              <a:t>\</a:t>
            </a:r>
            <a:r>
              <a:rPr lang="en-US" dirty="0" err="1"/>
              <a:t>frac</a:t>
            </a:r>
            <a:r>
              <a:rPr lang="en-US" dirty="0"/>
              <a:t>{\rho}{b}=sin\theta\</a:t>
            </a:r>
            <a:r>
              <a:rPr lang="en-US" dirty="0" err="1"/>
              <a:t>rightarrow</a:t>
            </a:r>
            <a:r>
              <a:rPr lang="en-US" dirty="0"/>
              <a:t> b=\</a:t>
            </a:r>
            <a:r>
              <a:rPr lang="en-US" dirty="0" err="1"/>
              <a:t>frac</a:t>
            </a:r>
            <a:r>
              <a:rPr lang="en-US" dirty="0"/>
              <a:t>{\rho}{sin\theta}</a:t>
            </a:r>
          </a:p>
          <a:p>
            <a:r>
              <a:rPr lang="en-US" dirty="0"/>
              <a:t>\\</a:t>
            </a:r>
          </a:p>
          <a:p>
            <a:r>
              <a:rPr lang="en-US" dirty="0"/>
              <a:t>y=</a:t>
            </a:r>
            <a:r>
              <a:rPr lang="en-US" dirty="0" err="1"/>
              <a:t>mx+b</a:t>
            </a:r>
            <a:r>
              <a:rPr lang="en-US" dirty="0"/>
              <a:t>\</a:t>
            </a:r>
            <a:r>
              <a:rPr lang="en-US" dirty="0" err="1"/>
              <a:t>rightarrow</a:t>
            </a:r>
            <a:r>
              <a:rPr lang="en-US" dirty="0"/>
              <a:t> y=-\</a:t>
            </a:r>
            <a:r>
              <a:rPr lang="en-US" dirty="0" err="1"/>
              <a:t>frac</a:t>
            </a:r>
            <a:r>
              <a:rPr lang="en-US" dirty="0"/>
              <a:t>{</a:t>
            </a:r>
            <a:r>
              <a:rPr lang="en-US" dirty="0" err="1"/>
              <a:t>cos</a:t>
            </a:r>
            <a:r>
              <a:rPr lang="en-US" dirty="0"/>
              <a:t>\theta}{sin\theta}x+\</a:t>
            </a:r>
            <a:r>
              <a:rPr lang="en-US" dirty="0" err="1"/>
              <a:t>frac</a:t>
            </a:r>
            <a:r>
              <a:rPr lang="en-US" dirty="0"/>
              <a:t>{\rho}{sin\theta}</a:t>
            </a:r>
          </a:p>
          <a:p>
            <a:r>
              <a:rPr lang="en-US" dirty="0"/>
              <a:t>\</a:t>
            </a:r>
            <a:r>
              <a:rPr lang="en-US" dirty="0" err="1"/>
              <a:t>rightarrow</a:t>
            </a:r>
            <a:r>
              <a:rPr lang="en-US" dirty="0"/>
              <a:t> </a:t>
            </a:r>
            <a:r>
              <a:rPr lang="en-US" dirty="0" err="1"/>
              <a:t>xcos</a:t>
            </a:r>
            <a:r>
              <a:rPr lang="en-US" dirty="0"/>
              <a:t>\theta +</a:t>
            </a:r>
            <a:r>
              <a:rPr lang="en-US" dirty="0" err="1"/>
              <a:t>ysin</a:t>
            </a:r>
            <a:r>
              <a:rPr lang="en-US" dirty="0"/>
              <a:t>\theta = \rho</a:t>
            </a:r>
          </a:p>
          <a:p>
            <a:endParaRPr lang="en-US" dirty="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87</a:t>
            </a:fld>
            <a:endParaRPr lang="en-US"/>
          </a:p>
        </p:txBody>
      </p:sp>
    </p:spTree>
    <p:extLst>
      <p:ext uri="{BB962C8B-B14F-4D97-AF65-F5344CB8AC3E}">
        <p14:creationId xmlns:p14="http://schemas.microsoft.com/office/powerpoint/2010/main" val="2173102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t>
            </a:r>
          </a:p>
          <a:p>
            <a:r>
              <a:rPr lang="pt-BR" dirty="0"/>
              <a:t>e =\frac{1}{N}\sum_{i=1}^{N} (y_i-mx_i-b)^2</a:t>
            </a:r>
          </a:p>
          <a:p>
            <a:endParaRPr lang="pt-BR" dirty="0"/>
          </a:p>
          <a:p>
            <a:r>
              <a:rPr lang="pt-BR" dirty="0"/>
              <a:t>\\</a:t>
            </a:r>
          </a:p>
          <a:p>
            <a:r>
              <a:rPr lang="pt-BR" dirty="0"/>
              <a:t>\overline{x}=\frac{1}{N}\sum_{i=1}^{N} x_i , \,\, \overline{y}=\frac{1}{N}\sum_{i=1}^{N} y_i </a:t>
            </a:r>
          </a:p>
          <a:p>
            <a:r>
              <a:rPr lang="pt-BR" dirty="0"/>
              <a:t>\\</a:t>
            </a:r>
          </a:p>
          <a:p>
            <a:r>
              <a:rPr lang="pt-BR" dirty="0"/>
              <a:t>0=\frac{\partial e}{\partial b}  =\frac{-2}{N}\sum_{i=1}^{N} (y_i-mx_i-b) \mapsto 0 =\frac{1}{N}\sum_{i=1}^{N} (y_i-mx_i-b)\mapsto b=\overline{y}-m\overline{x}</a:t>
            </a:r>
          </a:p>
          <a:p>
            <a:endParaRPr lang="pt-BR" dirty="0"/>
          </a:p>
          <a:p>
            <a:r>
              <a:rPr lang="pt-BR" dirty="0"/>
              <a:t>\\</a:t>
            </a:r>
          </a:p>
          <a:p>
            <a:r>
              <a:rPr lang="pt-BR" dirty="0"/>
              <a:t>0=\frac{\partial e}{\partial m} \mapsto ...\mapsto m = \frac{\sum_{i=1}^{N} (y_i-\overline{y})(x_i-\overline{x}) }{\sum_{i=1}^{N}(x_i-\overline{x}) ^2}</a:t>
            </a:r>
          </a:p>
          <a:p>
            <a:endParaRPr lang="pt-BR" dirty="0"/>
          </a:p>
        </p:txBody>
      </p:sp>
      <p:sp>
        <p:nvSpPr>
          <p:cNvPr id="4" name="Slide Number Placeholder 3"/>
          <p:cNvSpPr>
            <a:spLocks noGrp="1"/>
          </p:cNvSpPr>
          <p:nvPr>
            <p:ph type="sldNum" sz="quarter" idx="5"/>
          </p:nvPr>
        </p:nvSpPr>
        <p:spPr/>
        <p:txBody>
          <a:bodyPr/>
          <a:lstStyle/>
          <a:p>
            <a:fld id="{C3AAF71C-6015-4670-870D-7FE113402D6E}" type="slidenum">
              <a:rPr lang="en-US" smtClean="0"/>
              <a:t>11</a:t>
            </a:fld>
            <a:endParaRPr lang="en-US"/>
          </a:p>
        </p:txBody>
      </p:sp>
    </p:spTree>
    <p:extLst>
      <p:ext uri="{BB962C8B-B14F-4D97-AF65-F5344CB8AC3E}">
        <p14:creationId xmlns:p14="http://schemas.microsoft.com/office/powerpoint/2010/main" val="1208253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y=</a:t>
            </a:r>
            <a:r>
              <a:rPr lang="en-US" dirty="0" err="1"/>
              <a:t>mx+b</a:t>
            </a:r>
            <a:r>
              <a:rPr lang="en-US" dirty="0"/>
              <a:t>\\</a:t>
            </a:r>
          </a:p>
          <a:p>
            <a:r>
              <a:rPr lang="en-US" dirty="0"/>
              <a:t>\</a:t>
            </a:r>
            <a:r>
              <a:rPr lang="en-US" dirty="0" err="1"/>
              <a:t>xrightarrow</a:t>
            </a:r>
            <a:r>
              <a:rPr lang="en-US" dirty="0"/>
              <a:t>{x=0}y=b\\</a:t>
            </a:r>
          </a:p>
          <a:p>
            <a:r>
              <a:rPr lang="en-US" dirty="0"/>
              <a:t>\</a:t>
            </a:r>
            <a:r>
              <a:rPr lang="en-US" dirty="0" err="1"/>
              <a:t>xrightarrow</a:t>
            </a:r>
            <a:r>
              <a:rPr lang="en-US" dirty="0"/>
              <a:t>{y=0}x=-\</a:t>
            </a:r>
            <a:r>
              <a:rPr lang="en-US" dirty="0" err="1"/>
              <a:t>frac</a:t>
            </a:r>
            <a:r>
              <a:rPr lang="en-US" dirty="0"/>
              <a:t>{b}{m}\\</a:t>
            </a:r>
          </a:p>
          <a:p>
            <a:r>
              <a:rPr lang="en-US" dirty="0"/>
              <a:t>\</a:t>
            </a:r>
            <a:r>
              <a:rPr lang="en-US" dirty="0" err="1"/>
              <a:t>frac</a:t>
            </a:r>
            <a:r>
              <a:rPr lang="en-US" dirty="0"/>
              <a:t>{\</a:t>
            </a:r>
            <a:r>
              <a:rPr lang="en-US" dirty="0" err="1"/>
              <a:t>frac</a:t>
            </a:r>
            <a:r>
              <a:rPr lang="en-US" dirty="0"/>
              <a:t>{-b}{m}}{b}=-\</a:t>
            </a:r>
            <a:r>
              <a:rPr lang="en-US" dirty="0" err="1"/>
              <a:t>frac</a:t>
            </a:r>
            <a:r>
              <a:rPr lang="en-US" dirty="0"/>
              <a:t>{1}{m}=</a:t>
            </a:r>
            <a:r>
              <a:rPr lang="en-US" dirty="0" err="1"/>
              <a:t>tg</a:t>
            </a:r>
            <a:r>
              <a:rPr lang="en-US" dirty="0"/>
              <a:t>\theta\</a:t>
            </a:r>
            <a:r>
              <a:rPr lang="en-US" dirty="0" err="1"/>
              <a:t>rightarrow</a:t>
            </a:r>
            <a:r>
              <a:rPr lang="en-US" dirty="0"/>
              <a:t> m=-\</a:t>
            </a:r>
            <a:r>
              <a:rPr lang="en-US" dirty="0" err="1"/>
              <a:t>frac</a:t>
            </a:r>
            <a:r>
              <a:rPr lang="en-US" dirty="0"/>
              <a:t>{1}{</a:t>
            </a:r>
            <a:r>
              <a:rPr lang="en-US" dirty="0" err="1"/>
              <a:t>tg</a:t>
            </a:r>
            <a:r>
              <a:rPr lang="en-US" dirty="0"/>
              <a:t>\theta}=-\</a:t>
            </a:r>
            <a:r>
              <a:rPr lang="en-US" dirty="0" err="1"/>
              <a:t>frac</a:t>
            </a:r>
            <a:r>
              <a:rPr lang="en-US" dirty="0"/>
              <a:t>{</a:t>
            </a:r>
            <a:r>
              <a:rPr lang="en-US" dirty="0" err="1"/>
              <a:t>cos</a:t>
            </a:r>
            <a:r>
              <a:rPr lang="en-US" dirty="0"/>
              <a:t>\theta}{sin\theta} \\</a:t>
            </a:r>
          </a:p>
          <a:p>
            <a:r>
              <a:rPr lang="en-US" dirty="0"/>
              <a:t>\</a:t>
            </a:r>
            <a:r>
              <a:rPr lang="en-US" dirty="0" err="1"/>
              <a:t>frac</a:t>
            </a:r>
            <a:r>
              <a:rPr lang="en-US" dirty="0"/>
              <a:t>{\rho}{b}=sin\theta\</a:t>
            </a:r>
            <a:r>
              <a:rPr lang="en-US" dirty="0" err="1"/>
              <a:t>rightarrow</a:t>
            </a:r>
            <a:r>
              <a:rPr lang="en-US" dirty="0"/>
              <a:t> b=\</a:t>
            </a:r>
            <a:r>
              <a:rPr lang="en-US" dirty="0" err="1"/>
              <a:t>frac</a:t>
            </a:r>
            <a:r>
              <a:rPr lang="en-US" dirty="0"/>
              <a:t>{\rho}{sin\theta}</a:t>
            </a:r>
          </a:p>
          <a:p>
            <a:r>
              <a:rPr lang="en-US" dirty="0"/>
              <a:t>\\</a:t>
            </a:r>
          </a:p>
          <a:p>
            <a:r>
              <a:rPr lang="en-US" dirty="0"/>
              <a:t>y=</a:t>
            </a:r>
            <a:r>
              <a:rPr lang="en-US" dirty="0" err="1"/>
              <a:t>mx+b</a:t>
            </a:r>
            <a:r>
              <a:rPr lang="en-US" dirty="0"/>
              <a:t>\</a:t>
            </a:r>
            <a:r>
              <a:rPr lang="en-US" dirty="0" err="1"/>
              <a:t>rightarrow</a:t>
            </a:r>
            <a:r>
              <a:rPr lang="en-US" dirty="0"/>
              <a:t> y=-\</a:t>
            </a:r>
            <a:r>
              <a:rPr lang="en-US" dirty="0" err="1"/>
              <a:t>frac</a:t>
            </a:r>
            <a:r>
              <a:rPr lang="en-US" dirty="0"/>
              <a:t>{</a:t>
            </a:r>
            <a:r>
              <a:rPr lang="en-US" dirty="0" err="1"/>
              <a:t>cos</a:t>
            </a:r>
            <a:r>
              <a:rPr lang="en-US" dirty="0"/>
              <a:t>\theta}{sin\theta}x+\</a:t>
            </a:r>
            <a:r>
              <a:rPr lang="en-US" dirty="0" err="1"/>
              <a:t>frac</a:t>
            </a:r>
            <a:r>
              <a:rPr lang="en-US" dirty="0"/>
              <a:t>{\rho}{sin\theta}</a:t>
            </a:r>
          </a:p>
          <a:p>
            <a:r>
              <a:rPr lang="en-US" dirty="0"/>
              <a:t>\</a:t>
            </a:r>
            <a:r>
              <a:rPr lang="en-US" dirty="0" err="1"/>
              <a:t>rightarrow</a:t>
            </a:r>
            <a:r>
              <a:rPr lang="en-US" dirty="0"/>
              <a:t> </a:t>
            </a:r>
            <a:r>
              <a:rPr lang="en-US" dirty="0" err="1"/>
              <a:t>xcos</a:t>
            </a:r>
            <a:r>
              <a:rPr lang="en-US" dirty="0"/>
              <a:t>\theta +</a:t>
            </a:r>
            <a:r>
              <a:rPr lang="en-US" dirty="0" err="1"/>
              <a:t>ysin</a:t>
            </a:r>
            <a:r>
              <a:rPr lang="en-US" dirty="0"/>
              <a:t>\theta = \rho</a:t>
            </a:r>
          </a:p>
          <a:p>
            <a:endParaRPr lang="en-US" dirty="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88</a:t>
            </a:fld>
            <a:endParaRPr lang="en-US"/>
          </a:p>
        </p:txBody>
      </p:sp>
    </p:spTree>
    <p:extLst>
      <p:ext uri="{BB962C8B-B14F-4D97-AF65-F5344CB8AC3E}">
        <p14:creationId xmlns:p14="http://schemas.microsoft.com/office/powerpoint/2010/main" val="1248223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y=</a:t>
            </a:r>
            <a:r>
              <a:rPr lang="en-US" dirty="0" err="1"/>
              <a:t>mx+b</a:t>
            </a:r>
            <a:r>
              <a:rPr lang="en-US" dirty="0"/>
              <a:t>\\</a:t>
            </a:r>
          </a:p>
          <a:p>
            <a:r>
              <a:rPr lang="en-US" dirty="0"/>
              <a:t>\</a:t>
            </a:r>
            <a:r>
              <a:rPr lang="en-US" dirty="0" err="1"/>
              <a:t>xrightarrow</a:t>
            </a:r>
            <a:r>
              <a:rPr lang="en-US" dirty="0"/>
              <a:t>{x=0}y=b\\</a:t>
            </a:r>
          </a:p>
          <a:p>
            <a:r>
              <a:rPr lang="en-US" dirty="0"/>
              <a:t>\</a:t>
            </a:r>
            <a:r>
              <a:rPr lang="en-US" dirty="0" err="1"/>
              <a:t>xrightarrow</a:t>
            </a:r>
            <a:r>
              <a:rPr lang="en-US" dirty="0"/>
              <a:t>{y=0}x=-\</a:t>
            </a:r>
            <a:r>
              <a:rPr lang="en-US" dirty="0" err="1"/>
              <a:t>frac</a:t>
            </a:r>
            <a:r>
              <a:rPr lang="en-US" dirty="0"/>
              <a:t>{b}{m}\\</a:t>
            </a:r>
          </a:p>
          <a:p>
            <a:r>
              <a:rPr lang="en-US" dirty="0"/>
              <a:t>\</a:t>
            </a:r>
            <a:r>
              <a:rPr lang="en-US" dirty="0" err="1"/>
              <a:t>frac</a:t>
            </a:r>
            <a:r>
              <a:rPr lang="en-US" dirty="0"/>
              <a:t>{\</a:t>
            </a:r>
            <a:r>
              <a:rPr lang="en-US" dirty="0" err="1"/>
              <a:t>frac</a:t>
            </a:r>
            <a:r>
              <a:rPr lang="en-US" dirty="0"/>
              <a:t>{-b}{m}}{b}=-\</a:t>
            </a:r>
            <a:r>
              <a:rPr lang="en-US" dirty="0" err="1"/>
              <a:t>frac</a:t>
            </a:r>
            <a:r>
              <a:rPr lang="en-US" dirty="0"/>
              <a:t>{1}{m}=</a:t>
            </a:r>
            <a:r>
              <a:rPr lang="en-US" dirty="0" err="1"/>
              <a:t>tg</a:t>
            </a:r>
            <a:r>
              <a:rPr lang="en-US" dirty="0"/>
              <a:t>\theta\</a:t>
            </a:r>
            <a:r>
              <a:rPr lang="en-US" dirty="0" err="1"/>
              <a:t>rightarrow</a:t>
            </a:r>
            <a:r>
              <a:rPr lang="en-US" dirty="0"/>
              <a:t> m=-\</a:t>
            </a:r>
            <a:r>
              <a:rPr lang="en-US" dirty="0" err="1"/>
              <a:t>frac</a:t>
            </a:r>
            <a:r>
              <a:rPr lang="en-US" dirty="0"/>
              <a:t>{1}{</a:t>
            </a:r>
            <a:r>
              <a:rPr lang="en-US" dirty="0" err="1"/>
              <a:t>tg</a:t>
            </a:r>
            <a:r>
              <a:rPr lang="en-US" dirty="0"/>
              <a:t>\theta}=-\</a:t>
            </a:r>
            <a:r>
              <a:rPr lang="en-US" dirty="0" err="1"/>
              <a:t>frac</a:t>
            </a:r>
            <a:r>
              <a:rPr lang="en-US" dirty="0"/>
              <a:t>{</a:t>
            </a:r>
            <a:r>
              <a:rPr lang="en-US" dirty="0" err="1"/>
              <a:t>cos</a:t>
            </a:r>
            <a:r>
              <a:rPr lang="en-US" dirty="0"/>
              <a:t>\theta}{sin\theta} \\</a:t>
            </a:r>
          </a:p>
          <a:p>
            <a:r>
              <a:rPr lang="en-US" dirty="0"/>
              <a:t>\</a:t>
            </a:r>
            <a:r>
              <a:rPr lang="en-US" dirty="0" err="1"/>
              <a:t>frac</a:t>
            </a:r>
            <a:r>
              <a:rPr lang="en-US" dirty="0"/>
              <a:t>{\rho}{b}=sin\theta\</a:t>
            </a:r>
            <a:r>
              <a:rPr lang="en-US" dirty="0" err="1"/>
              <a:t>rightarrow</a:t>
            </a:r>
            <a:r>
              <a:rPr lang="en-US" dirty="0"/>
              <a:t> b=\</a:t>
            </a:r>
            <a:r>
              <a:rPr lang="en-US" dirty="0" err="1"/>
              <a:t>frac</a:t>
            </a:r>
            <a:r>
              <a:rPr lang="en-US" dirty="0"/>
              <a:t>{\rho}{sin\theta}</a:t>
            </a:r>
          </a:p>
          <a:p>
            <a:r>
              <a:rPr lang="en-US" dirty="0"/>
              <a:t>\\</a:t>
            </a:r>
          </a:p>
          <a:p>
            <a:r>
              <a:rPr lang="en-US" dirty="0"/>
              <a:t>y=</a:t>
            </a:r>
            <a:r>
              <a:rPr lang="en-US" dirty="0" err="1"/>
              <a:t>mx+b</a:t>
            </a:r>
            <a:r>
              <a:rPr lang="en-US" dirty="0"/>
              <a:t>\</a:t>
            </a:r>
            <a:r>
              <a:rPr lang="en-US" dirty="0" err="1"/>
              <a:t>rightarrow</a:t>
            </a:r>
            <a:r>
              <a:rPr lang="en-US" dirty="0"/>
              <a:t> y=-\</a:t>
            </a:r>
            <a:r>
              <a:rPr lang="en-US" dirty="0" err="1"/>
              <a:t>frac</a:t>
            </a:r>
            <a:r>
              <a:rPr lang="en-US" dirty="0"/>
              <a:t>{</a:t>
            </a:r>
            <a:r>
              <a:rPr lang="en-US" dirty="0" err="1"/>
              <a:t>cos</a:t>
            </a:r>
            <a:r>
              <a:rPr lang="en-US" dirty="0"/>
              <a:t>\theta}{sin\theta}x+\</a:t>
            </a:r>
            <a:r>
              <a:rPr lang="en-US" dirty="0" err="1"/>
              <a:t>frac</a:t>
            </a:r>
            <a:r>
              <a:rPr lang="en-US" dirty="0"/>
              <a:t>{\rho}{sin\theta}</a:t>
            </a:r>
          </a:p>
          <a:p>
            <a:r>
              <a:rPr lang="en-US" dirty="0"/>
              <a:t>\</a:t>
            </a:r>
            <a:r>
              <a:rPr lang="en-US" dirty="0" err="1"/>
              <a:t>rightarrow</a:t>
            </a:r>
            <a:r>
              <a:rPr lang="en-US" dirty="0"/>
              <a:t> </a:t>
            </a:r>
            <a:r>
              <a:rPr lang="en-US" dirty="0" err="1"/>
              <a:t>xcos</a:t>
            </a:r>
            <a:r>
              <a:rPr lang="en-US" dirty="0"/>
              <a:t>\theta +</a:t>
            </a:r>
            <a:r>
              <a:rPr lang="en-US" dirty="0" err="1"/>
              <a:t>ysin</a:t>
            </a:r>
            <a:r>
              <a:rPr lang="en-US" dirty="0"/>
              <a:t>\theta = \rho</a:t>
            </a:r>
          </a:p>
          <a:p>
            <a:endParaRPr lang="en-US" dirty="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89</a:t>
            </a:fld>
            <a:endParaRPr lang="en-US"/>
          </a:p>
        </p:txBody>
      </p:sp>
    </p:spTree>
    <p:extLst>
      <p:ext uri="{BB962C8B-B14F-4D97-AF65-F5344CB8AC3E}">
        <p14:creationId xmlns:p14="http://schemas.microsoft.com/office/powerpoint/2010/main" val="21541459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y=</a:t>
            </a:r>
            <a:r>
              <a:rPr lang="en-US" dirty="0" err="1"/>
              <a:t>mx+b</a:t>
            </a:r>
            <a:r>
              <a:rPr lang="en-US" dirty="0"/>
              <a:t>\\</a:t>
            </a:r>
          </a:p>
          <a:p>
            <a:r>
              <a:rPr lang="en-US" dirty="0"/>
              <a:t>\</a:t>
            </a:r>
            <a:r>
              <a:rPr lang="en-US" dirty="0" err="1"/>
              <a:t>xrightarrow</a:t>
            </a:r>
            <a:r>
              <a:rPr lang="en-US" dirty="0"/>
              <a:t>{x=0}y=b\\</a:t>
            </a:r>
          </a:p>
          <a:p>
            <a:r>
              <a:rPr lang="en-US" dirty="0"/>
              <a:t>\</a:t>
            </a:r>
            <a:r>
              <a:rPr lang="en-US" dirty="0" err="1"/>
              <a:t>xrightarrow</a:t>
            </a:r>
            <a:r>
              <a:rPr lang="en-US" dirty="0"/>
              <a:t>{y=0}x=-\</a:t>
            </a:r>
            <a:r>
              <a:rPr lang="en-US" dirty="0" err="1"/>
              <a:t>frac</a:t>
            </a:r>
            <a:r>
              <a:rPr lang="en-US" dirty="0"/>
              <a:t>{b}{m}\\</a:t>
            </a:r>
          </a:p>
          <a:p>
            <a:r>
              <a:rPr lang="en-US" dirty="0"/>
              <a:t>\</a:t>
            </a:r>
            <a:r>
              <a:rPr lang="en-US" dirty="0" err="1"/>
              <a:t>frac</a:t>
            </a:r>
            <a:r>
              <a:rPr lang="en-US" dirty="0"/>
              <a:t>{\</a:t>
            </a:r>
            <a:r>
              <a:rPr lang="en-US" dirty="0" err="1"/>
              <a:t>frac</a:t>
            </a:r>
            <a:r>
              <a:rPr lang="en-US" dirty="0"/>
              <a:t>{-b}{m}}{b}=-\</a:t>
            </a:r>
            <a:r>
              <a:rPr lang="en-US" dirty="0" err="1"/>
              <a:t>frac</a:t>
            </a:r>
            <a:r>
              <a:rPr lang="en-US" dirty="0"/>
              <a:t>{1}{m}=</a:t>
            </a:r>
            <a:r>
              <a:rPr lang="en-US" dirty="0" err="1"/>
              <a:t>tg</a:t>
            </a:r>
            <a:r>
              <a:rPr lang="en-US" dirty="0"/>
              <a:t>\theta\</a:t>
            </a:r>
            <a:r>
              <a:rPr lang="en-US" dirty="0" err="1"/>
              <a:t>rightarrow</a:t>
            </a:r>
            <a:r>
              <a:rPr lang="en-US" dirty="0"/>
              <a:t> m=-\</a:t>
            </a:r>
            <a:r>
              <a:rPr lang="en-US" dirty="0" err="1"/>
              <a:t>frac</a:t>
            </a:r>
            <a:r>
              <a:rPr lang="en-US" dirty="0"/>
              <a:t>{1}{</a:t>
            </a:r>
            <a:r>
              <a:rPr lang="en-US" dirty="0" err="1"/>
              <a:t>tg</a:t>
            </a:r>
            <a:r>
              <a:rPr lang="en-US" dirty="0"/>
              <a:t>\theta}=-\</a:t>
            </a:r>
            <a:r>
              <a:rPr lang="en-US" dirty="0" err="1"/>
              <a:t>frac</a:t>
            </a:r>
            <a:r>
              <a:rPr lang="en-US" dirty="0"/>
              <a:t>{</a:t>
            </a:r>
            <a:r>
              <a:rPr lang="en-US" dirty="0" err="1"/>
              <a:t>cos</a:t>
            </a:r>
            <a:r>
              <a:rPr lang="en-US" dirty="0"/>
              <a:t>\theta}{sin\theta} \\</a:t>
            </a:r>
          </a:p>
          <a:p>
            <a:r>
              <a:rPr lang="en-US" dirty="0"/>
              <a:t>\</a:t>
            </a:r>
            <a:r>
              <a:rPr lang="en-US" dirty="0" err="1"/>
              <a:t>frac</a:t>
            </a:r>
            <a:r>
              <a:rPr lang="en-US" dirty="0"/>
              <a:t>{\rho}{b}=sin\theta\</a:t>
            </a:r>
            <a:r>
              <a:rPr lang="en-US" dirty="0" err="1"/>
              <a:t>rightarrow</a:t>
            </a:r>
            <a:r>
              <a:rPr lang="en-US" dirty="0"/>
              <a:t> b=\</a:t>
            </a:r>
            <a:r>
              <a:rPr lang="en-US" dirty="0" err="1"/>
              <a:t>frac</a:t>
            </a:r>
            <a:r>
              <a:rPr lang="en-US" dirty="0"/>
              <a:t>{\rho}{sin\theta}</a:t>
            </a:r>
          </a:p>
          <a:p>
            <a:r>
              <a:rPr lang="en-US" dirty="0"/>
              <a:t>\\</a:t>
            </a:r>
          </a:p>
          <a:p>
            <a:r>
              <a:rPr lang="en-US" dirty="0"/>
              <a:t>y=</a:t>
            </a:r>
            <a:r>
              <a:rPr lang="en-US" dirty="0" err="1"/>
              <a:t>mx+b</a:t>
            </a:r>
            <a:r>
              <a:rPr lang="en-US" dirty="0"/>
              <a:t>\</a:t>
            </a:r>
            <a:r>
              <a:rPr lang="en-US" dirty="0" err="1"/>
              <a:t>rightarrow</a:t>
            </a:r>
            <a:r>
              <a:rPr lang="en-US" dirty="0"/>
              <a:t> y=-\</a:t>
            </a:r>
            <a:r>
              <a:rPr lang="en-US" dirty="0" err="1"/>
              <a:t>frac</a:t>
            </a:r>
            <a:r>
              <a:rPr lang="en-US" dirty="0"/>
              <a:t>{</a:t>
            </a:r>
            <a:r>
              <a:rPr lang="en-US" dirty="0" err="1"/>
              <a:t>cos</a:t>
            </a:r>
            <a:r>
              <a:rPr lang="en-US" dirty="0"/>
              <a:t>\theta}{sin\theta}x+\</a:t>
            </a:r>
            <a:r>
              <a:rPr lang="en-US" dirty="0" err="1"/>
              <a:t>frac</a:t>
            </a:r>
            <a:r>
              <a:rPr lang="en-US" dirty="0"/>
              <a:t>{\rho}{sin\theta}</a:t>
            </a:r>
          </a:p>
          <a:p>
            <a:r>
              <a:rPr lang="en-US" dirty="0"/>
              <a:t>\</a:t>
            </a:r>
            <a:r>
              <a:rPr lang="en-US" dirty="0" err="1"/>
              <a:t>rightarrow</a:t>
            </a:r>
            <a:r>
              <a:rPr lang="en-US" dirty="0"/>
              <a:t> </a:t>
            </a:r>
            <a:r>
              <a:rPr lang="en-US" dirty="0" err="1"/>
              <a:t>xcos</a:t>
            </a:r>
            <a:r>
              <a:rPr lang="en-US" dirty="0"/>
              <a:t>\theta +</a:t>
            </a:r>
            <a:r>
              <a:rPr lang="en-US" dirty="0" err="1"/>
              <a:t>ysin</a:t>
            </a:r>
            <a:r>
              <a:rPr lang="en-US" dirty="0"/>
              <a:t>\theta = \rho</a:t>
            </a:r>
          </a:p>
          <a:p>
            <a:endParaRPr lang="en-US" dirty="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90</a:t>
            </a:fld>
            <a:endParaRPr lang="en-US"/>
          </a:p>
        </p:txBody>
      </p:sp>
    </p:spTree>
    <p:extLst>
      <p:ext uri="{BB962C8B-B14F-4D97-AF65-F5344CB8AC3E}">
        <p14:creationId xmlns:p14="http://schemas.microsoft.com/office/powerpoint/2010/main" val="39038579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y=</a:t>
            </a:r>
            <a:r>
              <a:rPr lang="en-US" dirty="0" err="1"/>
              <a:t>mx+b</a:t>
            </a:r>
            <a:r>
              <a:rPr lang="en-US" dirty="0"/>
              <a:t>\\</a:t>
            </a:r>
          </a:p>
          <a:p>
            <a:r>
              <a:rPr lang="en-US" dirty="0"/>
              <a:t>\</a:t>
            </a:r>
            <a:r>
              <a:rPr lang="en-US" dirty="0" err="1"/>
              <a:t>xrightarrow</a:t>
            </a:r>
            <a:r>
              <a:rPr lang="en-US" dirty="0"/>
              <a:t>{x=0}y=b\\</a:t>
            </a:r>
          </a:p>
          <a:p>
            <a:r>
              <a:rPr lang="en-US" dirty="0"/>
              <a:t>\</a:t>
            </a:r>
            <a:r>
              <a:rPr lang="en-US" dirty="0" err="1"/>
              <a:t>xrightarrow</a:t>
            </a:r>
            <a:r>
              <a:rPr lang="en-US" dirty="0"/>
              <a:t>{y=0}x=-\</a:t>
            </a:r>
            <a:r>
              <a:rPr lang="en-US" dirty="0" err="1"/>
              <a:t>frac</a:t>
            </a:r>
            <a:r>
              <a:rPr lang="en-US" dirty="0"/>
              <a:t>{b}{m}\\</a:t>
            </a:r>
          </a:p>
          <a:p>
            <a:r>
              <a:rPr lang="en-US" dirty="0"/>
              <a:t>\</a:t>
            </a:r>
            <a:r>
              <a:rPr lang="en-US" dirty="0" err="1"/>
              <a:t>frac</a:t>
            </a:r>
            <a:r>
              <a:rPr lang="en-US" dirty="0"/>
              <a:t>{\</a:t>
            </a:r>
            <a:r>
              <a:rPr lang="en-US" dirty="0" err="1"/>
              <a:t>frac</a:t>
            </a:r>
            <a:r>
              <a:rPr lang="en-US" dirty="0"/>
              <a:t>{-b}{m}}{b}=-\</a:t>
            </a:r>
            <a:r>
              <a:rPr lang="en-US" dirty="0" err="1"/>
              <a:t>frac</a:t>
            </a:r>
            <a:r>
              <a:rPr lang="en-US" dirty="0"/>
              <a:t>{1}{m}=</a:t>
            </a:r>
            <a:r>
              <a:rPr lang="en-US" dirty="0" err="1"/>
              <a:t>tg</a:t>
            </a:r>
            <a:r>
              <a:rPr lang="en-US" dirty="0"/>
              <a:t>\theta\</a:t>
            </a:r>
            <a:r>
              <a:rPr lang="en-US" dirty="0" err="1"/>
              <a:t>rightarrow</a:t>
            </a:r>
            <a:r>
              <a:rPr lang="en-US" dirty="0"/>
              <a:t> m=-\</a:t>
            </a:r>
            <a:r>
              <a:rPr lang="en-US" dirty="0" err="1"/>
              <a:t>frac</a:t>
            </a:r>
            <a:r>
              <a:rPr lang="en-US" dirty="0"/>
              <a:t>{1}{</a:t>
            </a:r>
            <a:r>
              <a:rPr lang="en-US" dirty="0" err="1"/>
              <a:t>tg</a:t>
            </a:r>
            <a:r>
              <a:rPr lang="en-US" dirty="0"/>
              <a:t>\theta}=-\</a:t>
            </a:r>
            <a:r>
              <a:rPr lang="en-US" dirty="0" err="1"/>
              <a:t>frac</a:t>
            </a:r>
            <a:r>
              <a:rPr lang="en-US" dirty="0"/>
              <a:t>{</a:t>
            </a:r>
            <a:r>
              <a:rPr lang="en-US" dirty="0" err="1"/>
              <a:t>cos</a:t>
            </a:r>
            <a:r>
              <a:rPr lang="en-US" dirty="0"/>
              <a:t>\theta}{sin\theta} \\</a:t>
            </a:r>
          </a:p>
          <a:p>
            <a:r>
              <a:rPr lang="en-US" dirty="0"/>
              <a:t>\</a:t>
            </a:r>
            <a:r>
              <a:rPr lang="en-US" dirty="0" err="1"/>
              <a:t>frac</a:t>
            </a:r>
            <a:r>
              <a:rPr lang="en-US" dirty="0"/>
              <a:t>{\rho}{b}=sin\theta\</a:t>
            </a:r>
            <a:r>
              <a:rPr lang="en-US" dirty="0" err="1"/>
              <a:t>rightarrow</a:t>
            </a:r>
            <a:r>
              <a:rPr lang="en-US" dirty="0"/>
              <a:t> b=\</a:t>
            </a:r>
            <a:r>
              <a:rPr lang="en-US" dirty="0" err="1"/>
              <a:t>frac</a:t>
            </a:r>
            <a:r>
              <a:rPr lang="en-US" dirty="0"/>
              <a:t>{\rho}{sin\theta}</a:t>
            </a:r>
          </a:p>
          <a:p>
            <a:r>
              <a:rPr lang="en-US" dirty="0"/>
              <a:t>\\</a:t>
            </a:r>
          </a:p>
          <a:p>
            <a:r>
              <a:rPr lang="en-US" dirty="0"/>
              <a:t>y=</a:t>
            </a:r>
            <a:r>
              <a:rPr lang="en-US" dirty="0" err="1"/>
              <a:t>mx+b</a:t>
            </a:r>
            <a:r>
              <a:rPr lang="en-US" dirty="0"/>
              <a:t>\</a:t>
            </a:r>
            <a:r>
              <a:rPr lang="en-US" dirty="0" err="1"/>
              <a:t>rightarrow</a:t>
            </a:r>
            <a:r>
              <a:rPr lang="en-US" dirty="0"/>
              <a:t> y=-\</a:t>
            </a:r>
            <a:r>
              <a:rPr lang="en-US" dirty="0" err="1"/>
              <a:t>frac</a:t>
            </a:r>
            <a:r>
              <a:rPr lang="en-US" dirty="0"/>
              <a:t>{</a:t>
            </a:r>
            <a:r>
              <a:rPr lang="en-US" dirty="0" err="1"/>
              <a:t>cos</a:t>
            </a:r>
            <a:r>
              <a:rPr lang="en-US" dirty="0"/>
              <a:t>\theta}{sin\theta}x+\</a:t>
            </a:r>
            <a:r>
              <a:rPr lang="en-US" dirty="0" err="1"/>
              <a:t>frac</a:t>
            </a:r>
            <a:r>
              <a:rPr lang="en-US" dirty="0"/>
              <a:t>{\rho}{sin\theta}</a:t>
            </a:r>
          </a:p>
          <a:p>
            <a:r>
              <a:rPr lang="en-US" dirty="0"/>
              <a:t>\</a:t>
            </a:r>
            <a:r>
              <a:rPr lang="en-US" dirty="0" err="1"/>
              <a:t>rightarrow</a:t>
            </a:r>
            <a:r>
              <a:rPr lang="en-US" dirty="0"/>
              <a:t> </a:t>
            </a:r>
            <a:r>
              <a:rPr lang="en-US" dirty="0" err="1"/>
              <a:t>xcos</a:t>
            </a:r>
            <a:r>
              <a:rPr lang="en-US" dirty="0"/>
              <a:t>\theta +</a:t>
            </a:r>
            <a:r>
              <a:rPr lang="en-US" dirty="0" err="1"/>
              <a:t>ysin</a:t>
            </a:r>
            <a:r>
              <a:rPr lang="en-US" dirty="0"/>
              <a:t>\theta = \rho</a:t>
            </a:r>
          </a:p>
          <a:p>
            <a:endParaRPr lang="en-US" dirty="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91</a:t>
            </a:fld>
            <a:endParaRPr lang="en-US"/>
          </a:p>
        </p:txBody>
      </p:sp>
    </p:spTree>
    <p:extLst>
      <p:ext uri="{BB962C8B-B14F-4D97-AF65-F5344CB8AC3E}">
        <p14:creationId xmlns:p14="http://schemas.microsoft.com/office/powerpoint/2010/main" val="749835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y=</a:t>
            </a:r>
            <a:r>
              <a:rPr lang="en-US" dirty="0" err="1"/>
              <a:t>mx+b</a:t>
            </a:r>
            <a:r>
              <a:rPr lang="en-US" dirty="0"/>
              <a:t>\\</a:t>
            </a:r>
          </a:p>
          <a:p>
            <a:r>
              <a:rPr lang="en-US" dirty="0"/>
              <a:t>\</a:t>
            </a:r>
            <a:r>
              <a:rPr lang="en-US" dirty="0" err="1"/>
              <a:t>xrightarrow</a:t>
            </a:r>
            <a:r>
              <a:rPr lang="en-US" dirty="0"/>
              <a:t>{x=0}y=b\\</a:t>
            </a:r>
          </a:p>
          <a:p>
            <a:r>
              <a:rPr lang="en-US" dirty="0"/>
              <a:t>\</a:t>
            </a:r>
            <a:r>
              <a:rPr lang="en-US" dirty="0" err="1"/>
              <a:t>xrightarrow</a:t>
            </a:r>
            <a:r>
              <a:rPr lang="en-US" dirty="0"/>
              <a:t>{y=0}x=-\</a:t>
            </a:r>
            <a:r>
              <a:rPr lang="en-US" dirty="0" err="1"/>
              <a:t>frac</a:t>
            </a:r>
            <a:r>
              <a:rPr lang="en-US" dirty="0"/>
              <a:t>{b}{m}\\</a:t>
            </a:r>
          </a:p>
          <a:p>
            <a:r>
              <a:rPr lang="en-US" dirty="0"/>
              <a:t>\</a:t>
            </a:r>
            <a:r>
              <a:rPr lang="en-US" dirty="0" err="1"/>
              <a:t>frac</a:t>
            </a:r>
            <a:r>
              <a:rPr lang="en-US" dirty="0"/>
              <a:t>{\</a:t>
            </a:r>
            <a:r>
              <a:rPr lang="en-US" dirty="0" err="1"/>
              <a:t>frac</a:t>
            </a:r>
            <a:r>
              <a:rPr lang="en-US" dirty="0"/>
              <a:t>{-b}{m}}{b}=-\</a:t>
            </a:r>
            <a:r>
              <a:rPr lang="en-US" dirty="0" err="1"/>
              <a:t>frac</a:t>
            </a:r>
            <a:r>
              <a:rPr lang="en-US" dirty="0"/>
              <a:t>{1}{m}=</a:t>
            </a:r>
            <a:r>
              <a:rPr lang="en-US" dirty="0" err="1"/>
              <a:t>tg</a:t>
            </a:r>
            <a:r>
              <a:rPr lang="en-US" dirty="0"/>
              <a:t>\theta\</a:t>
            </a:r>
            <a:r>
              <a:rPr lang="en-US" dirty="0" err="1"/>
              <a:t>rightarrow</a:t>
            </a:r>
            <a:r>
              <a:rPr lang="en-US" dirty="0"/>
              <a:t> m=-\</a:t>
            </a:r>
            <a:r>
              <a:rPr lang="en-US" dirty="0" err="1"/>
              <a:t>frac</a:t>
            </a:r>
            <a:r>
              <a:rPr lang="en-US" dirty="0"/>
              <a:t>{1}{</a:t>
            </a:r>
            <a:r>
              <a:rPr lang="en-US" dirty="0" err="1"/>
              <a:t>tg</a:t>
            </a:r>
            <a:r>
              <a:rPr lang="en-US" dirty="0"/>
              <a:t>\theta}=-\</a:t>
            </a:r>
            <a:r>
              <a:rPr lang="en-US" dirty="0" err="1"/>
              <a:t>frac</a:t>
            </a:r>
            <a:r>
              <a:rPr lang="en-US" dirty="0"/>
              <a:t>{</a:t>
            </a:r>
            <a:r>
              <a:rPr lang="en-US" dirty="0" err="1"/>
              <a:t>cos</a:t>
            </a:r>
            <a:r>
              <a:rPr lang="en-US" dirty="0"/>
              <a:t>\theta}{sin\theta} \\</a:t>
            </a:r>
          </a:p>
          <a:p>
            <a:r>
              <a:rPr lang="en-US" dirty="0"/>
              <a:t>\</a:t>
            </a:r>
            <a:r>
              <a:rPr lang="en-US" dirty="0" err="1"/>
              <a:t>frac</a:t>
            </a:r>
            <a:r>
              <a:rPr lang="en-US" dirty="0"/>
              <a:t>{\rho}{b}=sin\theta\</a:t>
            </a:r>
            <a:r>
              <a:rPr lang="en-US" dirty="0" err="1"/>
              <a:t>rightarrow</a:t>
            </a:r>
            <a:r>
              <a:rPr lang="en-US" dirty="0"/>
              <a:t> b=\</a:t>
            </a:r>
            <a:r>
              <a:rPr lang="en-US" dirty="0" err="1"/>
              <a:t>frac</a:t>
            </a:r>
            <a:r>
              <a:rPr lang="en-US" dirty="0"/>
              <a:t>{\rho}{sin\theta}</a:t>
            </a:r>
          </a:p>
          <a:p>
            <a:r>
              <a:rPr lang="en-US" dirty="0"/>
              <a:t>\\</a:t>
            </a:r>
          </a:p>
          <a:p>
            <a:r>
              <a:rPr lang="en-US" dirty="0"/>
              <a:t>y=</a:t>
            </a:r>
            <a:r>
              <a:rPr lang="en-US" dirty="0" err="1"/>
              <a:t>mx+b</a:t>
            </a:r>
            <a:r>
              <a:rPr lang="en-US" dirty="0"/>
              <a:t>\</a:t>
            </a:r>
            <a:r>
              <a:rPr lang="en-US" dirty="0" err="1"/>
              <a:t>rightarrow</a:t>
            </a:r>
            <a:r>
              <a:rPr lang="en-US" dirty="0"/>
              <a:t> y=-\</a:t>
            </a:r>
            <a:r>
              <a:rPr lang="en-US" dirty="0" err="1"/>
              <a:t>frac</a:t>
            </a:r>
            <a:r>
              <a:rPr lang="en-US" dirty="0"/>
              <a:t>{</a:t>
            </a:r>
            <a:r>
              <a:rPr lang="en-US" dirty="0" err="1"/>
              <a:t>cos</a:t>
            </a:r>
            <a:r>
              <a:rPr lang="en-US" dirty="0"/>
              <a:t>\theta}{sin\theta}x+\</a:t>
            </a:r>
            <a:r>
              <a:rPr lang="en-US" dirty="0" err="1"/>
              <a:t>frac</a:t>
            </a:r>
            <a:r>
              <a:rPr lang="en-US" dirty="0"/>
              <a:t>{\rho}{sin\theta}</a:t>
            </a:r>
          </a:p>
          <a:p>
            <a:r>
              <a:rPr lang="en-US" dirty="0"/>
              <a:t>\</a:t>
            </a:r>
            <a:r>
              <a:rPr lang="en-US" dirty="0" err="1"/>
              <a:t>rightarrow</a:t>
            </a:r>
            <a:r>
              <a:rPr lang="en-US" dirty="0"/>
              <a:t> </a:t>
            </a:r>
            <a:r>
              <a:rPr lang="en-US" dirty="0" err="1"/>
              <a:t>xcos</a:t>
            </a:r>
            <a:r>
              <a:rPr lang="en-US" dirty="0"/>
              <a:t>\theta +</a:t>
            </a:r>
            <a:r>
              <a:rPr lang="en-US" dirty="0" err="1"/>
              <a:t>ysin</a:t>
            </a:r>
            <a:r>
              <a:rPr lang="en-US" dirty="0"/>
              <a:t>\theta = \rho</a:t>
            </a:r>
          </a:p>
          <a:p>
            <a:endParaRPr lang="en-US" dirty="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92</a:t>
            </a:fld>
            <a:endParaRPr lang="en-US"/>
          </a:p>
        </p:txBody>
      </p:sp>
    </p:spTree>
    <p:extLst>
      <p:ext uri="{BB962C8B-B14F-4D97-AF65-F5344CB8AC3E}">
        <p14:creationId xmlns:p14="http://schemas.microsoft.com/office/powerpoint/2010/main" val="684271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y=</a:t>
            </a:r>
            <a:r>
              <a:rPr lang="en-US" dirty="0" err="1"/>
              <a:t>mx+b</a:t>
            </a:r>
            <a:r>
              <a:rPr lang="en-US" dirty="0"/>
              <a:t>\\</a:t>
            </a:r>
          </a:p>
          <a:p>
            <a:r>
              <a:rPr lang="en-US" dirty="0"/>
              <a:t>\</a:t>
            </a:r>
            <a:r>
              <a:rPr lang="en-US" dirty="0" err="1"/>
              <a:t>xrightarrow</a:t>
            </a:r>
            <a:r>
              <a:rPr lang="en-US" dirty="0"/>
              <a:t>{x=0}y=b\\</a:t>
            </a:r>
          </a:p>
          <a:p>
            <a:r>
              <a:rPr lang="en-US" dirty="0"/>
              <a:t>\</a:t>
            </a:r>
            <a:r>
              <a:rPr lang="en-US" dirty="0" err="1"/>
              <a:t>xrightarrow</a:t>
            </a:r>
            <a:r>
              <a:rPr lang="en-US" dirty="0"/>
              <a:t>{y=0}x=-\</a:t>
            </a:r>
            <a:r>
              <a:rPr lang="en-US" dirty="0" err="1"/>
              <a:t>frac</a:t>
            </a:r>
            <a:r>
              <a:rPr lang="en-US" dirty="0"/>
              <a:t>{b}{m}\\</a:t>
            </a:r>
          </a:p>
          <a:p>
            <a:r>
              <a:rPr lang="en-US" dirty="0"/>
              <a:t>\</a:t>
            </a:r>
            <a:r>
              <a:rPr lang="en-US" dirty="0" err="1"/>
              <a:t>frac</a:t>
            </a:r>
            <a:r>
              <a:rPr lang="en-US" dirty="0"/>
              <a:t>{\</a:t>
            </a:r>
            <a:r>
              <a:rPr lang="en-US" dirty="0" err="1"/>
              <a:t>frac</a:t>
            </a:r>
            <a:r>
              <a:rPr lang="en-US" dirty="0"/>
              <a:t>{-b}{m}}{b}=-\</a:t>
            </a:r>
            <a:r>
              <a:rPr lang="en-US" dirty="0" err="1"/>
              <a:t>frac</a:t>
            </a:r>
            <a:r>
              <a:rPr lang="en-US" dirty="0"/>
              <a:t>{1}{m}=</a:t>
            </a:r>
            <a:r>
              <a:rPr lang="en-US" dirty="0" err="1"/>
              <a:t>tg</a:t>
            </a:r>
            <a:r>
              <a:rPr lang="en-US" dirty="0"/>
              <a:t>\theta\</a:t>
            </a:r>
            <a:r>
              <a:rPr lang="en-US" dirty="0" err="1"/>
              <a:t>rightarrow</a:t>
            </a:r>
            <a:r>
              <a:rPr lang="en-US" dirty="0"/>
              <a:t> m=-\</a:t>
            </a:r>
            <a:r>
              <a:rPr lang="en-US" dirty="0" err="1"/>
              <a:t>frac</a:t>
            </a:r>
            <a:r>
              <a:rPr lang="en-US" dirty="0"/>
              <a:t>{1}{</a:t>
            </a:r>
            <a:r>
              <a:rPr lang="en-US" dirty="0" err="1"/>
              <a:t>tg</a:t>
            </a:r>
            <a:r>
              <a:rPr lang="en-US" dirty="0"/>
              <a:t>\theta}=-\</a:t>
            </a:r>
            <a:r>
              <a:rPr lang="en-US" dirty="0" err="1"/>
              <a:t>frac</a:t>
            </a:r>
            <a:r>
              <a:rPr lang="en-US" dirty="0"/>
              <a:t>{</a:t>
            </a:r>
            <a:r>
              <a:rPr lang="en-US" dirty="0" err="1"/>
              <a:t>cos</a:t>
            </a:r>
            <a:r>
              <a:rPr lang="en-US" dirty="0"/>
              <a:t>\theta}{sin\theta} \\</a:t>
            </a:r>
          </a:p>
          <a:p>
            <a:r>
              <a:rPr lang="en-US" dirty="0"/>
              <a:t>\</a:t>
            </a:r>
            <a:r>
              <a:rPr lang="en-US" dirty="0" err="1"/>
              <a:t>frac</a:t>
            </a:r>
            <a:r>
              <a:rPr lang="en-US" dirty="0"/>
              <a:t>{\rho}{b}=sin\theta\</a:t>
            </a:r>
            <a:r>
              <a:rPr lang="en-US" dirty="0" err="1"/>
              <a:t>rightarrow</a:t>
            </a:r>
            <a:r>
              <a:rPr lang="en-US" dirty="0"/>
              <a:t> b=\</a:t>
            </a:r>
            <a:r>
              <a:rPr lang="en-US" dirty="0" err="1"/>
              <a:t>frac</a:t>
            </a:r>
            <a:r>
              <a:rPr lang="en-US" dirty="0"/>
              <a:t>{\rho}{sin\theta}</a:t>
            </a:r>
          </a:p>
          <a:p>
            <a:r>
              <a:rPr lang="en-US" dirty="0"/>
              <a:t>\\</a:t>
            </a:r>
          </a:p>
          <a:p>
            <a:r>
              <a:rPr lang="en-US" dirty="0"/>
              <a:t>y=</a:t>
            </a:r>
            <a:r>
              <a:rPr lang="en-US" dirty="0" err="1"/>
              <a:t>mx+b</a:t>
            </a:r>
            <a:r>
              <a:rPr lang="en-US" dirty="0"/>
              <a:t>\</a:t>
            </a:r>
            <a:r>
              <a:rPr lang="en-US" dirty="0" err="1"/>
              <a:t>rightarrow</a:t>
            </a:r>
            <a:r>
              <a:rPr lang="en-US" dirty="0"/>
              <a:t> y=-\</a:t>
            </a:r>
            <a:r>
              <a:rPr lang="en-US" dirty="0" err="1"/>
              <a:t>frac</a:t>
            </a:r>
            <a:r>
              <a:rPr lang="en-US" dirty="0"/>
              <a:t>{</a:t>
            </a:r>
            <a:r>
              <a:rPr lang="en-US" dirty="0" err="1"/>
              <a:t>cos</a:t>
            </a:r>
            <a:r>
              <a:rPr lang="en-US" dirty="0"/>
              <a:t>\theta}{sin\theta}x+\</a:t>
            </a:r>
            <a:r>
              <a:rPr lang="en-US" dirty="0" err="1"/>
              <a:t>frac</a:t>
            </a:r>
            <a:r>
              <a:rPr lang="en-US" dirty="0"/>
              <a:t>{\rho}{sin\theta}</a:t>
            </a:r>
          </a:p>
          <a:p>
            <a:r>
              <a:rPr lang="en-US" dirty="0"/>
              <a:t>\</a:t>
            </a:r>
            <a:r>
              <a:rPr lang="en-US" dirty="0" err="1"/>
              <a:t>rightarrow</a:t>
            </a:r>
            <a:r>
              <a:rPr lang="en-US" dirty="0"/>
              <a:t> </a:t>
            </a:r>
            <a:r>
              <a:rPr lang="en-US" dirty="0" err="1"/>
              <a:t>xcos</a:t>
            </a:r>
            <a:r>
              <a:rPr lang="en-US" dirty="0"/>
              <a:t>\theta +</a:t>
            </a:r>
            <a:r>
              <a:rPr lang="en-US" dirty="0" err="1"/>
              <a:t>ysin</a:t>
            </a:r>
            <a:r>
              <a:rPr lang="en-US" dirty="0"/>
              <a:t>\theta = \rho</a:t>
            </a:r>
          </a:p>
          <a:p>
            <a:endParaRPr lang="en-US" dirty="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93</a:t>
            </a:fld>
            <a:endParaRPr lang="en-US"/>
          </a:p>
        </p:txBody>
      </p:sp>
    </p:spTree>
    <p:extLst>
      <p:ext uri="{BB962C8B-B14F-4D97-AF65-F5344CB8AC3E}">
        <p14:creationId xmlns:p14="http://schemas.microsoft.com/office/powerpoint/2010/main" val="36428087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y=</a:t>
            </a:r>
            <a:r>
              <a:rPr lang="en-US" dirty="0" err="1"/>
              <a:t>mx+b</a:t>
            </a:r>
            <a:r>
              <a:rPr lang="en-US" dirty="0"/>
              <a:t>\\</a:t>
            </a:r>
          </a:p>
          <a:p>
            <a:r>
              <a:rPr lang="en-US" dirty="0"/>
              <a:t>\</a:t>
            </a:r>
            <a:r>
              <a:rPr lang="en-US" dirty="0" err="1"/>
              <a:t>xrightarrow</a:t>
            </a:r>
            <a:r>
              <a:rPr lang="en-US" dirty="0"/>
              <a:t>{x=0}y=b\\</a:t>
            </a:r>
          </a:p>
          <a:p>
            <a:r>
              <a:rPr lang="en-US" dirty="0"/>
              <a:t>\</a:t>
            </a:r>
            <a:r>
              <a:rPr lang="en-US" dirty="0" err="1"/>
              <a:t>xrightarrow</a:t>
            </a:r>
            <a:r>
              <a:rPr lang="en-US" dirty="0"/>
              <a:t>{y=0}x=-\</a:t>
            </a:r>
            <a:r>
              <a:rPr lang="en-US" dirty="0" err="1"/>
              <a:t>frac</a:t>
            </a:r>
            <a:r>
              <a:rPr lang="en-US" dirty="0"/>
              <a:t>{b}{m}\\</a:t>
            </a:r>
          </a:p>
          <a:p>
            <a:r>
              <a:rPr lang="en-US" dirty="0"/>
              <a:t>\</a:t>
            </a:r>
            <a:r>
              <a:rPr lang="en-US" dirty="0" err="1"/>
              <a:t>frac</a:t>
            </a:r>
            <a:r>
              <a:rPr lang="en-US" dirty="0"/>
              <a:t>{\</a:t>
            </a:r>
            <a:r>
              <a:rPr lang="en-US" dirty="0" err="1"/>
              <a:t>frac</a:t>
            </a:r>
            <a:r>
              <a:rPr lang="en-US" dirty="0"/>
              <a:t>{-b}{m}}{b}=-\</a:t>
            </a:r>
            <a:r>
              <a:rPr lang="en-US" dirty="0" err="1"/>
              <a:t>frac</a:t>
            </a:r>
            <a:r>
              <a:rPr lang="en-US" dirty="0"/>
              <a:t>{1}{m}=</a:t>
            </a:r>
            <a:r>
              <a:rPr lang="en-US" dirty="0" err="1"/>
              <a:t>tg</a:t>
            </a:r>
            <a:r>
              <a:rPr lang="en-US" dirty="0"/>
              <a:t>\theta\</a:t>
            </a:r>
            <a:r>
              <a:rPr lang="en-US" dirty="0" err="1"/>
              <a:t>rightarrow</a:t>
            </a:r>
            <a:r>
              <a:rPr lang="en-US" dirty="0"/>
              <a:t> m=-\</a:t>
            </a:r>
            <a:r>
              <a:rPr lang="en-US" dirty="0" err="1"/>
              <a:t>frac</a:t>
            </a:r>
            <a:r>
              <a:rPr lang="en-US" dirty="0"/>
              <a:t>{1}{</a:t>
            </a:r>
            <a:r>
              <a:rPr lang="en-US" dirty="0" err="1"/>
              <a:t>tg</a:t>
            </a:r>
            <a:r>
              <a:rPr lang="en-US" dirty="0"/>
              <a:t>\theta}=-\</a:t>
            </a:r>
            <a:r>
              <a:rPr lang="en-US" dirty="0" err="1"/>
              <a:t>frac</a:t>
            </a:r>
            <a:r>
              <a:rPr lang="en-US" dirty="0"/>
              <a:t>{</a:t>
            </a:r>
            <a:r>
              <a:rPr lang="en-US" dirty="0" err="1"/>
              <a:t>cos</a:t>
            </a:r>
            <a:r>
              <a:rPr lang="en-US" dirty="0"/>
              <a:t>\theta}{sin\theta} \\</a:t>
            </a:r>
          </a:p>
          <a:p>
            <a:r>
              <a:rPr lang="en-US" dirty="0"/>
              <a:t>\</a:t>
            </a:r>
            <a:r>
              <a:rPr lang="en-US" dirty="0" err="1"/>
              <a:t>frac</a:t>
            </a:r>
            <a:r>
              <a:rPr lang="en-US" dirty="0"/>
              <a:t>{\rho}{b}=sin\theta\</a:t>
            </a:r>
            <a:r>
              <a:rPr lang="en-US" dirty="0" err="1"/>
              <a:t>rightarrow</a:t>
            </a:r>
            <a:r>
              <a:rPr lang="en-US" dirty="0"/>
              <a:t> b=\</a:t>
            </a:r>
            <a:r>
              <a:rPr lang="en-US" dirty="0" err="1"/>
              <a:t>frac</a:t>
            </a:r>
            <a:r>
              <a:rPr lang="en-US" dirty="0"/>
              <a:t>{\rho}{sin\theta}</a:t>
            </a:r>
          </a:p>
          <a:p>
            <a:r>
              <a:rPr lang="en-US" dirty="0"/>
              <a:t>\\</a:t>
            </a:r>
          </a:p>
          <a:p>
            <a:r>
              <a:rPr lang="en-US" dirty="0"/>
              <a:t>y=</a:t>
            </a:r>
            <a:r>
              <a:rPr lang="en-US" dirty="0" err="1"/>
              <a:t>mx+b</a:t>
            </a:r>
            <a:r>
              <a:rPr lang="en-US" dirty="0"/>
              <a:t>\</a:t>
            </a:r>
            <a:r>
              <a:rPr lang="en-US" dirty="0" err="1"/>
              <a:t>rightarrow</a:t>
            </a:r>
            <a:r>
              <a:rPr lang="en-US" dirty="0"/>
              <a:t> y=-\</a:t>
            </a:r>
            <a:r>
              <a:rPr lang="en-US" dirty="0" err="1"/>
              <a:t>frac</a:t>
            </a:r>
            <a:r>
              <a:rPr lang="en-US" dirty="0"/>
              <a:t>{</a:t>
            </a:r>
            <a:r>
              <a:rPr lang="en-US" dirty="0" err="1"/>
              <a:t>cos</a:t>
            </a:r>
            <a:r>
              <a:rPr lang="en-US" dirty="0"/>
              <a:t>\theta}{sin\theta}x+\</a:t>
            </a:r>
            <a:r>
              <a:rPr lang="en-US" dirty="0" err="1"/>
              <a:t>frac</a:t>
            </a:r>
            <a:r>
              <a:rPr lang="en-US" dirty="0"/>
              <a:t>{\rho}{sin\theta}</a:t>
            </a:r>
          </a:p>
          <a:p>
            <a:r>
              <a:rPr lang="en-US" dirty="0"/>
              <a:t>\</a:t>
            </a:r>
            <a:r>
              <a:rPr lang="en-US" dirty="0" err="1"/>
              <a:t>rightarrow</a:t>
            </a:r>
            <a:r>
              <a:rPr lang="en-US" dirty="0"/>
              <a:t> </a:t>
            </a:r>
            <a:r>
              <a:rPr lang="en-US" dirty="0" err="1"/>
              <a:t>xcos</a:t>
            </a:r>
            <a:r>
              <a:rPr lang="en-US" dirty="0"/>
              <a:t>\theta +</a:t>
            </a:r>
            <a:r>
              <a:rPr lang="en-US" dirty="0" err="1"/>
              <a:t>ysin</a:t>
            </a:r>
            <a:r>
              <a:rPr lang="en-US" dirty="0"/>
              <a:t>\theta = \rho</a:t>
            </a:r>
          </a:p>
          <a:p>
            <a:endParaRPr lang="en-US" dirty="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94</a:t>
            </a:fld>
            <a:endParaRPr lang="en-US"/>
          </a:p>
        </p:txBody>
      </p:sp>
    </p:spTree>
    <p:extLst>
      <p:ext uri="{BB962C8B-B14F-4D97-AF65-F5344CB8AC3E}">
        <p14:creationId xmlns:p14="http://schemas.microsoft.com/office/powerpoint/2010/main" val="20947008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y=</a:t>
            </a:r>
            <a:r>
              <a:rPr lang="en-US" dirty="0" err="1"/>
              <a:t>mx+b</a:t>
            </a:r>
            <a:r>
              <a:rPr lang="en-US" dirty="0"/>
              <a:t>\\</a:t>
            </a:r>
          </a:p>
          <a:p>
            <a:r>
              <a:rPr lang="en-US" dirty="0"/>
              <a:t>\</a:t>
            </a:r>
            <a:r>
              <a:rPr lang="en-US" dirty="0" err="1"/>
              <a:t>xrightarrow</a:t>
            </a:r>
            <a:r>
              <a:rPr lang="en-US" dirty="0"/>
              <a:t>{x=0}y=b\\</a:t>
            </a:r>
          </a:p>
          <a:p>
            <a:r>
              <a:rPr lang="en-US" dirty="0"/>
              <a:t>\</a:t>
            </a:r>
            <a:r>
              <a:rPr lang="en-US" dirty="0" err="1"/>
              <a:t>xrightarrow</a:t>
            </a:r>
            <a:r>
              <a:rPr lang="en-US" dirty="0"/>
              <a:t>{y=0}x=-\</a:t>
            </a:r>
            <a:r>
              <a:rPr lang="en-US" dirty="0" err="1"/>
              <a:t>frac</a:t>
            </a:r>
            <a:r>
              <a:rPr lang="en-US" dirty="0"/>
              <a:t>{b}{m}\\</a:t>
            </a:r>
          </a:p>
          <a:p>
            <a:r>
              <a:rPr lang="en-US" dirty="0"/>
              <a:t>\</a:t>
            </a:r>
            <a:r>
              <a:rPr lang="en-US" dirty="0" err="1"/>
              <a:t>frac</a:t>
            </a:r>
            <a:r>
              <a:rPr lang="en-US" dirty="0"/>
              <a:t>{\</a:t>
            </a:r>
            <a:r>
              <a:rPr lang="en-US" dirty="0" err="1"/>
              <a:t>frac</a:t>
            </a:r>
            <a:r>
              <a:rPr lang="en-US" dirty="0"/>
              <a:t>{-b}{m}}{b}=-\</a:t>
            </a:r>
            <a:r>
              <a:rPr lang="en-US" dirty="0" err="1"/>
              <a:t>frac</a:t>
            </a:r>
            <a:r>
              <a:rPr lang="en-US" dirty="0"/>
              <a:t>{1}{m}=</a:t>
            </a:r>
            <a:r>
              <a:rPr lang="en-US" dirty="0" err="1"/>
              <a:t>tg</a:t>
            </a:r>
            <a:r>
              <a:rPr lang="en-US" dirty="0"/>
              <a:t>\theta\</a:t>
            </a:r>
            <a:r>
              <a:rPr lang="en-US" dirty="0" err="1"/>
              <a:t>rightarrow</a:t>
            </a:r>
            <a:r>
              <a:rPr lang="en-US" dirty="0"/>
              <a:t> m=-\</a:t>
            </a:r>
            <a:r>
              <a:rPr lang="en-US" dirty="0" err="1"/>
              <a:t>frac</a:t>
            </a:r>
            <a:r>
              <a:rPr lang="en-US" dirty="0"/>
              <a:t>{1}{</a:t>
            </a:r>
            <a:r>
              <a:rPr lang="en-US" dirty="0" err="1"/>
              <a:t>tg</a:t>
            </a:r>
            <a:r>
              <a:rPr lang="en-US" dirty="0"/>
              <a:t>\theta}=-\</a:t>
            </a:r>
            <a:r>
              <a:rPr lang="en-US" dirty="0" err="1"/>
              <a:t>frac</a:t>
            </a:r>
            <a:r>
              <a:rPr lang="en-US" dirty="0"/>
              <a:t>{</a:t>
            </a:r>
            <a:r>
              <a:rPr lang="en-US" dirty="0" err="1"/>
              <a:t>cos</a:t>
            </a:r>
            <a:r>
              <a:rPr lang="en-US" dirty="0"/>
              <a:t>\theta}{sin\theta} \\</a:t>
            </a:r>
          </a:p>
          <a:p>
            <a:r>
              <a:rPr lang="en-US" dirty="0"/>
              <a:t>\</a:t>
            </a:r>
            <a:r>
              <a:rPr lang="en-US" dirty="0" err="1"/>
              <a:t>frac</a:t>
            </a:r>
            <a:r>
              <a:rPr lang="en-US" dirty="0"/>
              <a:t>{\rho}{b}=sin\theta\</a:t>
            </a:r>
            <a:r>
              <a:rPr lang="en-US" dirty="0" err="1"/>
              <a:t>rightarrow</a:t>
            </a:r>
            <a:r>
              <a:rPr lang="en-US" dirty="0"/>
              <a:t> b=\</a:t>
            </a:r>
            <a:r>
              <a:rPr lang="en-US" dirty="0" err="1"/>
              <a:t>frac</a:t>
            </a:r>
            <a:r>
              <a:rPr lang="en-US" dirty="0"/>
              <a:t>{\rho}{sin\theta}</a:t>
            </a:r>
          </a:p>
          <a:p>
            <a:r>
              <a:rPr lang="en-US" dirty="0"/>
              <a:t>\\</a:t>
            </a:r>
          </a:p>
          <a:p>
            <a:r>
              <a:rPr lang="en-US" dirty="0"/>
              <a:t>y=</a:t>
            </a:r>
            <a:r>
              <a:rPr lang="en-US" dirty="0" err="1"/>
              <a:t>mx+b</a:t>
            </a:r>
            <a:r>
              <a:rPr lang="en-US" dirty="0"/>
              <a:t>\</a:t>
            </a:r>
            <a:r>
              <a:rPr lang="en-US" dirty="0" err="1"/>
              <a:t>rightarrow</a:t>
            </a:r>
            <a:r>
              <a:rPr lang="en-US" dirty="0"/>
              <a:t> y=-\</a:t>
            </a:r>
            <a:r>
              <a:rPr lang="en-US" dirty="0" err="1"/>
              <a:t>frac</a:t>
            </a:r>
            <a:r>
              <a:rPr lang="en-US" dirty="0"/>
              <a:t>{</a:t>
            </a:r>
            <a:r>
              <a:rPr lang="en-US" dirty="0" err="1"/>
              <a:t>cos</a:t>
            </a:r>
            <a:r>
              <a:rPr lang="en-US" dirty="0"/>
              <a:t>\theta}{sin\theta}x+\</a:t>
            </a:r>
            <a:r>
              <a:rPr lang="en-US" dirty="0" err="1"/>
              <a:t>frac</a:t>
            </a:r>
            <a:r>
              <a:rPr lang="en-US" dirty="0"/>
              <a:t>{\rho}{sin\theta}</a:t>
            </a:r>
          </a:p>
          <a:p>
            <a:r>
              <a:rPr lang="en-US" dirty="0"/>
              <a:t>\</a:t>
            </a:r>
            <a:r>
              <a:rPr lang="en-US" dirty="0" err="1"/>
              <a:t>rightarrow</a:t>
            </a:r>
            <a:r>
              <a:rPr lang="en-US" dirty="0"/>
              <a:t> </a:t>
            </a:r>
            <a:r>
              <a:rPr lang="en-US" dirty="0" err="1"/>
              <a:t>xcos</a:t>
            </a:r>
            <a:r>
              <a:rPr lang="en-US" dirty="0"/>
              <a:t>\theta +</a:t>
            </a:r>
            <a:r>
              <a:rPr lang="en-US" dirty="0" err="1"/>
              <a:t>ysin</a:t>
            </a:r>
            <a:r>
              <a:rPr lang="en-US" dirty="0"/>
              <a:t>\theta = \rho</a:t>
            </a:r>
          </a:p>
          <a:p>
            <a:endParaRPr lang="en-US" dirty="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95</a:t>
            </a:fld>
            <a:endParaRPr lang="en-US"/>
          </a:p>
        </p:txBody>
      </p:sp>
    </p:spTree>
    <p:extLst>
      <p:ext uri="{BB962C8B-B14F-4D97-AF65-F5344CB8AC3E}">
        <p14:creationId xmlns:p14="http://schemas.microsoft.com/office/powerpoint/2010/main" val="1619506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12</a:t>
            </a:fld>
            <a:endParaRPr lang="en-US"/>
          </a:p>
        </p:txBody>
      </p:sp>
    </p:spTree>
    <p:extLst>
      <p:ext uri="{BB962C8B-B14F-4D97-AF65-F5344CB8AC3E}">
        <p14:creationId xmlns:p14="http://schemas.microsoft.com/office/powerpoint/2010/main" val="195670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13</a:t>
            </a:fld>
            <a:endParaRPr lang="en-US"/>
          </a:p>
        </p:txBody>
      </p:sp>
    </p:spTree>
    <p:extLst>
      <p:ext uri="{BB962C8B-B14F-4D97-AF65-F5344CB8AC3E}">
        <p14:creationId xmlns:p14="http://schemas.microsoft.com/office/powerpoint/2010/main" val="3875038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14</a:t>
            </a:fld>
            <a:endParaRPr lang="en-US"/>
          </a:p>
        </p:txBody>
      </p:sp>
    </p:spTree>
    <p:extLst>
      <p:ext uri="{BB962C8B-B14F-4D97-AF65-F5344CB8AC3E}">
        <p14:creationId xmlns:p14="http://schemas.microsoft.com/office/powerpoint/2010/main" val="1035037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15</a:t>
            </a:fld>
            <a:endParaRPr lang="en-US"/>
          </a:p>
        </p:txBody>
      </p:sp>
    </p:spTree>
    <p:extLst>
      <p:ext uri="{BB962C8B-B14F-4D97-AF65-F5344CB8AC3E}">
        <p14:creationId xmlns:p14="http://schemas.microsoft.com/office/powerpoint/2010/main" val="3871227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16</a:t>
            </a:fld>
            <a:endParaRPr lang="en-US"/>
          </a:p>
        </p:txBody>
      </p:sp>
    </p:spTree>
    <p:extLst>
      <p:ext uri="{BB962C8B-B14F-4D97-AF65-F5344CB8AC3E}">
        <p14:creationId xmlns:p14="http://schemas.microsoft.com/office/powerpoint/2010/main" val="903667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12800" y="1"/>
            <a:ext cx="10363200" cy="1219200"/>
          </a:xfrm>
        </p:spPr>
        <p:txBody>
          <a:bodyPr>
            <a:normAutofit/>
          </a:bodyPr>
          <a:lstStyle>
            <a:lvl1pPr>
              <a:defRPr sz="4400"/>
            </a:lvl1pPr>
          </a:lstStyle>
          <a:p>
            <a:r>
              <a:rPr lang="en-US" dirty="0"/>
              <a:t>Click to edit Master title style</a:t>
            </a:r>
          </a:p>
        </p:txBody>
      </p:sp>
      <p:sp>
        <p:nvSpPr>
          <p:cNvPr id="3" name="Subtitle 2"/>
          <p:cNvSpPr>
            <a:spLocks noGrp="1"/>
          </p:cNvSpPr>
          <p:nvPr>
            <p:ph type="subTitle" idx="1"/>
          </p:nvPr>
        </p:nvSpPr>
        <p:spPr>
          <a:xfrm>
            <a:off x="1828800" y="5105400"/>
            <a:ext cx="8534400" cy="1752600"/>
          </a:xfrm>
        </p:spPr>
        <p:txBody>
          <a:bodyPr/>
          <a:lstStyle>
            <a:lvl1pPr marL="0" indent="0" algn="ctr">
              <a:buNone/>
              <a:defRPr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a:t>
            </a:r>
          </a:p>
          <a:p>
            <a:r>
              <a:rPr lang="en-US" dirty="0"/>
              <a:t>subtitle style</a:t>
            </a:r>
          </a:p>
        </p:txBody>
      </p:sp>
    </p:spTree>
    <p:extLst>
      <p:ext uri="{BB962C8B-B14F-4D97-AF65-F5344CB8AC3E}">
        <p14:creationId xmlns:p14="http://schemas.microsoft.com/office/powerpoint/2010/main" val="2965341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28-Dec-19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789235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3"/>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3"/>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28-Dec-19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203667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22" name="Shape 22"/>
          <p:cNvSpPr>
            <a:spLocks noGrp="1"/>
          </p:cNvSpPr>
          <p:nvPr>
            <p:ph type="title"/>
          </p:nvPr>
        </p:nvSpPr>
        <p:spPr>
          <a:prstGeom prst="rect">
            <a:avLst/>
          </a:prstGeom>
        </p:spPr>
        <p:txBody>
          <a:bodyPr/>
          <a:lstStyle/>
          <a:p>
            <a:r>
              <a:t>Title Text</a:t>
            </a:r>
          </a:p>
        </p:txBody>
      </p:sp>
      <p:sp>
        <p:nvSpPr>
          <p:cNvPr id="23" name="Shape 2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hape 2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8025361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11251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28-Dec-19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211764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30E4BE-DC49-4C06-9EAD-5C882F80E0B2}" type="datetimeFigureOut">
              <a:rPr lang="en-US" smtClean="0"/>
              <a:t>28-Dec-19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584573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930E4BE-DC49-4C06-9EAD-5C882F80E0B2}" type="datetimeFigureOut">
              <a:rPr lang="en-US" smtClean="0"/>
              <a:t>28-Dec-19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3991885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930E4BE-DC49-4C06-9EAD-5C882F80E0B2}" type="datetimeFigureOut">
              <a:rPr lang="en-US" smtClean="0"/>
              <a:t>28-Dec-19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192106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930E4BE-DC49-4C06-9EAD-5C882F80E0B2}" type="datetimeFigureOut">
              <a:rPr lang="en-US" smtClean="0"/>
              <a:t>28-Dec-19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15150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30E4BE-DC49-4C06-9EAD-5C882F80E0B2}" type="datetimeFigureOut">
              <a:rPr lang="en-US" smtClean="0"/>
              <a:t>28-Dec-19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68839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30E4BE-DC49-4C06-9EAD-5C882F80E0B2}" type="datetimeFigureOut">
              <a:rPr lang="en-US" smtClean="0"/>
              <a:t>28-Dec-19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3111818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30E4BE-DC49-4C06-9EAD-5C882F80E0B2}" type="datetimeFigureOut">
              <a:rPr lang="en-US" smtClean="0"/>
              <a:t>28-Dec-19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047973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3200" y="0"/>
            <a:ext cx="11785600" cy="762000"/>
          </a:xfrm>
          <a:prstGeom prst="rect">
            <a:avLst/>
          </a:prstGeom>
        </p:spPr>
        <p:txBody>
          <a:bodyPr vert="horz" lIns="91440" tIns="45720" rIns="91440" bIns="45720" rtlCol="0" anchor="ctr">
            <a:normAutofit/>
          </a:bodyPr>
          <a:lstStyle/>
          <a:p>
            <a:r>
              <a:rPr lang="en-US" dirty="0"/>
              <a:t>edit Master title style</a:t>
            </a:r>
          </a:p>
        </p:txBody>
      </p:sp>
      <p:sp>
        <p:nvSpPr>
          <p:cNvPr id="3" name="Text Placeholder 2"/>
          <p:cNvSpPr>
            <a:spLocks noGrp="1"/>
          </p:cNvSpPr>
          <p:nvPr>
            <p:ph type="body" idx="1"/>
          </p:nvPr>
        </p:nvSpPr>
        <p:spPr>
          <a:xfrm>
            <a:off x="203200" y="762000"/>
            <a:ext cx="11785600" cy="5715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0" y="6492878"/>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30E4BE-DC49-4C06-9EAD-5C882F80E0B2}" type="datetimeFigureOut">
              <a:rPr lang="en-US" smtClean="0"/>
              <a:t>28-Dec-19</a:t>
            </a:fld>
            <a:endParaRPr lang="en-US"/>
          </a:p>
        </p:txBody>
      </p:sp>
      <p:sp>
        <p:nvSpPr>
          <p:cNvPr id="5" name="Footer Placeholder 4"/>
          <p:cNvSpPr>
            <a:spLocks noGrp="1"/>
          </p:cNvSpPr>
          <p:nvPr>
            <p:ph type="ftr" sz="quarter" idx="3"/>
          </p:nvPr>
        </p:nvSpPr>
        <p:spPr>
          <a:xfrm>
            <a:off x="4165600" y="6492878"/>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347200" y="6492878"/>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D64A00-8274-4697-A705-03B9B5C3FD0A}" type="slidenum">
              <a:rPr lang="en-US" smtClean="0"/>
              <a:t>‹#›</a:t>
            </a:fld>
            <a:endParaRPr lang="en-US"/>
          </a:p>
        </p:txBody>
      </p:sp>
    </p:spTree>
    <p:extLst>
      <p:ext uri="{BB962C8B-B14F-4D97-AF65-F5344CB8AC3E}">
        <p14:creationId xmlns:p14="http://schemas.microsoft.com/office/powerpoint/2010/main" val="29384209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ctr" defTabSz="914400" rtl="0" eaLnBrk="1" latinLnBrk="0" hangingPunct="1">
        <a:spcBef>
          <a:spcPct val="0"/>
        </a:spcBef>
        <a:buNone/>
        <a:defRPr sz="36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gif"/><Relationship Id="rId3" Type="http://schemas.openxmlformats.org/officeDocument/2006/relationships/image" Target="../media/image19.png"/><Relationship Id="rId7" Type="http://schemas.openxmlformats.org/officeDocument/2006/relationships/image" Target="../media/image14.g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7.gif"/><Relationship Id="rId5" Type="http://schemas.openxmlformats.org/officeDocument/2006/relationships/image" Target="../media/image12.png"/><Relationship Id="rId10" Type="http://schemas.openxmlformats.org/officeDocument/2006/relationships/image" Target="../media/image18.gif"/><Relationship Id="rId4" Type="http://schemas.openxmlformats.org/officeDocument/2006/relationships/image" Target="../media/image11.png"/><Relationship Id="rId9" Type="http://schemas.openxmlformats.org/officeDocument/2006/relationships/image" Target="../media/image16.gif"/></Relationships>
</file>

<file path=ppt/slides/_rels/slide100.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65.png"/><Relationship Id="rId3" Type="http://schemas.openxmlformats.org/officeDocument/2006/relationships/image" Target="../media/image64.png"/><Relationship Id="rId7" Type="http://schemas.openxmlformats.org/officeDocument/2006/relationships/image" Target="../media/image49.png"/><Relationship Id="rId12" Type="http://schemas.openxmlformats.org/officeDocument/2006/relationships/image" Target="../media/image57.png"/><Relationship Id="rId2" Type="http://schemas.openxmlformats.org/officeDocument/2006/relationships/image" Target="../media/image710.png"/><Relationship Id="rId1" Type="http://schemas.openxmlformats.org/officeDocument/2006/relationships/slideLayout" Target="../slideLayouts/slideLayout13.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6.png"/><Relationship Id="rId15" Type="http://schemas.openxmlformats.org/officeDocument/2006/relationships/image" Target="../media/image61.png"/><Relationship Id="rId10" Type="http://schemas.openxmlformats.org/officeDocument/2006/relationships/image" Target="../media/image52.png"/><Relationship Id="rId4" Type="http://schemas.openxmlformats.org/officeDocument/2006/relationships/image" Target="../media/image43.png"/><Relationship Id="rId9" Type="http://schemas.openxmlformats.org/officeDocument/2006/relationships/image" Target="../media/image51.png"/><Relationship Id="rId14" Type="http://schemas.openxmlformats.org/officeDocument/2006/relationships/image" Target="../media/image62.png"/></Relationships>
</file>

<file path=ppt/slides/_rels/slide101.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65.png"/><Relationship Id="rId3" Type="http://schemas.openxmlformats.org/officeDocument/2006/relationships/image" Target="../media/image64.png"/><Relationship Id="rId7" Type="http://schemas.openxmlformats.org/officeDocument/2006/relationships/image" Target="../media/image49.png"/><Relationship Id="rId12" Type="http://schemas.openxmlformats.org/officeDocument/2006/relationships/image" Target="../media/image57.png"/><Relationship Id="rId2" Type="http://schemas.openxmlformats.org/officeDocument/2006/relationships/image" Target="../media/image710.png"/><Relationship Id="rId1" Type="http://schemas.openxmlformats.org/officeDocument/2006/relationships/slideLayout" Target="../slideLayouts/slideLayout13.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6.png"/><Relationship Id="rId15" Type="http://schemas.openxmlformats.org/officeDocument/2006/relationships/image" Target="../media/image61.png"/><Relationship Id="rId10" Type="http://schemas.openxmlformats.org/officeDocument/2006/relationships/image" Target="../media/image52.png"/><Relationship Id="rId4" Type="http://schemas.openxmlformats.org/officeDocument/2006/relationships/image" Target="../media/image43.png"/><Relationship Id="rId9" Type="http://schemas.openxmlformats.org/officeDocument/2006/relationships/image" Target="../media/image51.png"/><Relationship Id="rId14" Type="http://schemas.openxmlformats.org/officeDocument/2006/relationships/image" Target="../media/image62.png"/></Relationships>
</file>

<file path=ppt/slides/_rels/slide102.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65.png"/><Relationship Id="rId3" Type="http://schemas.openxmlformats.org/officeDocument/2006/relationships/image" Target="../media/image46.png"/><Relationship Id="rId7" Type="http://schemas.openxmlformats.org/officeDocument/2006/relationships/image" Target="../media/image49.png"/><Relationship Id="rId12" Type="http://schemas.openxmlformats.org/officeDocument/2006/relationships/image" Target="../media/image57.png"/><Relationship Id="rId2" Type="http://schemas.openxmlformats.org/officeDocument/2006/relationships/image" Target="../media/image710.png"/><Relationship Id="rId1" Type="http://schemas.openxmlformats.org/officeDocument/2006/relationships/slideLayout" Target="../slideLayouts/slideLayout13.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3.png"/><Relationship Id="rId15" Type="http://schemas.openxmlformats.org/officeDocument/2006/relationships/image" Target="../media/image61.png"/><Relationship Id="rId10" Type="http://schemas.openxmlformats.org/officeDocument/2006/relationships/image" Target="../media/image52.png"/><Relationship Id="rId4" Type="http://schemas.openxmlformats.org/officeDocument/2006/relationships/image" Target="../media/image64.png"/><Relationship Id="rId9" Type="http://schemas.openxmlformats.org/officeDocument/2006/relationships/image" Target="../media/image51.png"/><Relationship Id="rId14" Type="http://schemas.openxmlformats.org/officeDocument/2006/relationships/image" Target="../media/image62.png"/></Relationships>
</file>

<file path=ppt/slides/_rels/slide103.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65.png"/><Relationship Id="rId3" Type="http://schemas.openxmlformats.org/officeDocument/2006/relationships/image" Target="../media/image46.png"/><Relationship Id="rId7" Type="http://schemas.openxmlformats.org/officeDocument/2006/relationships/image" Target="../media/image49.png"/><Relationship Id="rId12" Type="http://schemas.openxmlformats.org/officeDocument/2006/relationships/image" Target="../media/image57.png"/><Relationship Id="rId2" Type="http://schemas.openxmlformats.org/officeDocument/2006/relationships/image" Target="../media/image710.png"/><Relationship Id="rId16" Type="http://schemas.openxmlformats.org/officeDocument/2006/relationships/image" Target="../media/image720.png"/><Relationship Id="rId1" Type="http://schemas.openxmlformats.org/officeDocument/2006/relationships/slideLayout" Target="../slideLayouts/slideLayout13.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3.png"/><Relationship Id="rId15" Type="http://schemas.openxmlformats.org/officeDocument/2006/relationships/image" Target="../media/image61.png"/><Relationship Id="rId10" Type="http://schemas.openxmlformats.org/officeDocument/2006/relationships/image" Target="../media/image52.png"/><Relationship Id="rId4" Type="http://schemas.openxmlformats.org/officeDocument/2006/relationships/image" Target="../media/image64.png"/><Relationship Id="rId9" Type="http://schemas.openxmlformats.org/officeDocument/2006/relationships/image" Target="../media/image51.png"/><Relationship Id="rId14" Type="http://schemas.openxmlformats.org/officeDocument/2006/relationships/image" Target="../media/image62.png"/></Relationships>
</file>

<file path=ppt/slides/_rels/slide10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0.png"/><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62.png"/><Relationship Id="rId3" Type="http://schemas.openxmlformats.org/officeDocument/2006/relationships/image" Target="../media/image64.png"/><Relationship Id="rId7" Type="http://schemas.openxmlformats.org/officeDocument/2006/relationships/image" Target="../media/image49.png"/><Relationship Id="rId12" Type="http://schemas.openxmlformats.org/officeDocument/2006/relationships/image" Target="../media/image57.png"/><Relationship Id="rId2" Type="http://schemas.openxmlformats.org/officeDocument/2006/relationships/image" Target="../media/image710.png"/><Relationship Id="rId1" Type="http://schemas.openxmlformats.org/officeDocument/2006/relationships/slideLayout" Target="../slideLayouts/slideLayout13.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6.png"/><Relationship Id="rId10" Type="http://schemas.openxmlformats.org/officeDocument/2006/relationships/image" Target="../media/image52.png"/><Relationship Id="rId4" Type="http://schemas.openxmlformats.org/officeDocument/2006/relationships/image" Target="../media/image43.png"/><Relationship Id="rId9" Type="http://schemas.openxmlformats.org/officeDocument/2006/relationships/image" Target="../media/image51.png"/><Relationship Id="rId14" Type="http://schemas.openxmlformats.org/officeDocument/2006/relationships/image" Target="../media/image61.png"/></Relationships>
</file>

<file path=ppt/slides/_rels/slide106.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8.png"/><Relationship Id="rId3" Type="http://schemas.openxmlformats.org/officeDocument/2006/relationships/image" Target="../media/image71.png"/><Relationship Id="rId7" Type="http://schemas.openxmlformats.org/officeDocument/2006/relationships/image" Target="../media/image49.png"/><Relationship Id="rId12" Type="http://schemas.openxmlformats.org/officeDocument/2006/relationships/image" Target="../media/image57.png"/><Relationship Id="rId2" Type="http://schemas.openxmlformats.org/officeDocument/2006/relationships/image" Target="../media/image710.png"/><Relationship Id="rId1" Type="http://schemas.openxmlformats.org/officeDocument/2006/relationships/slideLayout" Target="../slideLayouts/slideLayout13.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6.png"/><Relationship Id="rId15" Type="http://schemas.openxmlformats.org/officeDocument/2006/relationships/image" Target="../media/image61.png"/><Relationship Id="rId10" Type="http://schemas.openxmlformats.org/officeDocument/2006/relationships/image" Target="../media/image52.png"/><Relationship Id="rId4" Type="http://schemas.openxmlformats.org/officeDocument/2006/relationships/image" Target="../media/image43.png"/><Relationship Id="rId9" Type="http://schemas.openxmlformats.org/officeDocument/2006/relationships/image" Target="../media/image51.png"/><Relationship Id="rId14" Type="http://schemas.openxmlformats.org/officeDocument/2006/relationships/image" Target="../media/image62.png"/></Relationships>
</file>

<file path=ppt/slides/_rels/slide107.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8.png"/><Relationship Id="rId3" Type="http://schemas.openxmlformats.org/officeDocument/2006/relationships/image" Target="../media/image72.png"/><Relationship Id="rId7" Type="http://schemas.openxmlformats.org/officeDocument/2006/relationships/image" Target="../media/image49.png"/><Relationship Id="rId12" Type="http://schemas.openxmlformats.org/officeDocument/2006/relationships/image" Target="../media/image57.png"/><Relationship Id="rId2" Type="http://schemas.openxmlformats.org/officeDocument/2006/relationships/image" Target="../media/image710.png"/><Relationship Id="rId16" Type="http://schemas.openxmlformats.org/officeDocument/2006/relationships/image" Target="../media/image61.png"/><Relationship Id="rId1" Type="http://schemas.openxmlformats.org/officeDocument/2006/relationships/slideLayout" Target="../slideLayouts/slideLayout13.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6.png"/><Relationship Id="rId15" Type="http://schemas.openxmlformats.org/officeDocument/2006/relationships/image" Target="../media/image62.png"/><Relationship Id="rId10" Type="http://schemas.openxmlformats.org/officeDocument/2006/relationships/image" Target="../media/image52.png"/><Relationship Id="rId4" Type="http://schemas.openxmlformats.org/officeDocument/2006/relationships/image" Target="../media/image43.png"/><Relationship Id="rId9" Type="http://schemas.openxmlformats.org/officeDocument/2006/relationships/image" Target="../media/image51.png"/><Relationship Id="rId14" Type="http://schemas.openxmlformats.org/officeDocument/2006/relationships/image" Target="../media/image59.png"/></Relationships>
</file>

<file path=ppt/slides/_rels/slide108.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8.png"/><Relationship Id="rId3" Type="http://schemas.openxmlformats.org/officeDocument/2006/relationships/image" Target="../media/image75.png"/><Relationship Id="rId7" Type="http://schemas.openxmlformats.org/officeDocument/2006/relationships/image" Target="../media/image49.png"/><Relationship Id="rId12" Type="http://schemas.openxmlformats.org/officeDocument/2006/relationships/image" Target="../media/image57.png"/><Relationship Id="rId17" Type="http://schemas.openxmlformats.org/officeDocument/2006/relationships/image" Target="../media/image61.png"/><Relationship Id="rId2" Type="http://schemas.openxmlformats.org/officeDocument/2006/relationships/image" Target="../media/image710.png"/><Relationship Id="rId16" Type="http://schemas.openxmlformats.org/officeDocument/2006/relationships/image" Target="../media/image62.png"/><Relationship Id="rId1" Type="http://schemas.openxmlformats.org/officeDocument/2006/relationships/slideLayout" Target="../slideLayouts/slideLayout13.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6.png"/><Relationship Id="rId15" Type="http://schemas.openxmlformats.org/officeDocument/2006/relationships/image" Target="../media/image60.png"/><Relationship Id="rId10" Type="http://schemas.openxmlformats.org/officeDocument/2006/relationships/image" Target="../media/image52.png"/><Relationship Id="rId4" Type="http://schemas.openxmlformats.org/officeDocument/2006/relationships/image" Target="../media/image43.png"/><Relationship Id="rId9" Type="http://schemas.openxmlformats.org/officeDocument/2006/relationships/image" Target="../media/image51.png"/><Relationship Id="rId14" Type="http://schemas.openxmlformats.org/officeDocument/2006/relationships/image" Target="../media/image5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Proofs_involving_ordinary_least_squares#Derivation_of_simple_linear_regression_estimator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9.gif"/><Relationship Id="rId4" Type="http://schemas.openxmlformats.org/officeDocument/2006/relationships/image" Target="../media/image21.png"/></Relationships>
</file>

<file path=ppt/slides/_rels/slide11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Proofs_involving_ordinary_least_squares#Derivation_of_simple_linear_regression_estimator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9.gif"/><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Proofs_involving_ordinary_least_squares#Derivation_of_simple_linear_regression_estimator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9.gif"/><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Proofs_involving_ordinary_least_squares#Derivation_of_simple_linear_regression_estimator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gif"/><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Proofs_involving_ordinary_least_squares#Derivation_of_simple_linear_regression_estimator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gif"/><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Proofs_involving_ordinary_least_squares#Derivation_of_simple_linear_regression_estimator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9.gif"/><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18.gif"/></Relationships>
</file>

<file path=ppt/slides/_rels/slide18.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18.gif"/></Relationships>
</file>

<file path=ppt/slides/_rels/slide19.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2.gif"/><Relationship Id="rId4" Type="http://schemas.openxmlformats.org/officeDocument/2006/relationships/image" Target="../media/image18.gif"/></Relationships>
</file>

<file path=ppt/slides/_rels/slide2.xml.rels><?xml version="1.0" encoding="UTF-8" standalone="yes"?>
<Relationships xmlns="http://schemas.openxmlformats.org/package/2006/relationships"><Relationship Id="rId3" Type="http://schemas.openxmlformats.org/officeDocument/2006/relationships/hyperlink" Target="http://www.cs.cornell.edu/courses/cs5670/2019sp/lectures/lectures.html" TargetMode="External"/><Relationship Id="rId2" Type="http://schemas.openxmlformats.org/officeDocument/2006/relationships/hyperlink" Target="http://szeliski.org/Book/" TargetMode="External"/><Relationship Id="rId1" Type="http://schemas.openxmlformats.org/officeDocument/2006/relationships/slideLayout" Target="../slideLayouts/slideLayout2.xml"/><Relationship Id="rId4" Type="http://schemas.openxmlformats.org/officeDocument/2006/relationships/hyperlink" Target="http://www.cs.cmu.edu/~16385/"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2.gif"/><Relationship Id="rId4" Type="http://schemas.openxmlformats.org/officeDocument/2006/relationships/image" Target="../media/image18.gif"/></Relationships>
</file>

<file path=ppt/slides/_rels/slide21.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18.gif"/></Relationships>
</file>

<file path=ppt/slides/_rels/slide22.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18.gif"/></Relationships>
</file>

<file path=ppt/slides/_rels/slide23.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18.gif"/></Relationships>
</file>

<file path=ppt/slides/_rels/slide24.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18.gif"/></Relationships>
</file>

<file path=ppt/slides/_rels/slide25.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18.gif"/></Relationships>
</file>

<file path=ppt/slides/_rels/slide26.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18.gif"/></Relationships>
</file>

<file path=ppt/slides/_rels/slide2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18.gif"/></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4.gif"/><Relationship Id="rId4" Type="http://schemas.openxmlformats.org/officeDocument/2006/relationships/image" Target="../media/image23.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Mean_absolute_error#Optimality_property"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5.gif"/></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2.gif"/><Relationship Id="rId5" Type="http://schemas.openxmlformats.org/officeDocument/2006/relationships/image" Target="../media/image31.gif"/><Relationship Id="rId4" Type="http://schemas.openxmlformats.org/officeDocument/2006/relationships/image" Target="../media/image30.gif"/></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2.gif"/><Relationship Id="rId5" Type="http://schemas.openxmlformats.org/officeDocument/2006/relationships/image" Target="../media/image31.gif"/><Relationship Id="rId4" Type="http://schemas.openxmlformats.org/officeDocument/2006/relationships/image" Target="../media/image30.gif"/></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2.gif"/><Relationship Id="rId5" Type="http://schemas.openxmlformats.org/officeDocument/2006/relationships/image" Target="../media/image31.gif"/><Relationship Id="rId4" Type="http://schemas.openxmlformats.org/officeDocument/2006/relationships/image" Target="../media/image30.gif"/></Relationships>
</file>

<file path=ppt/slides/_rels/slide37.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38.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39.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41.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42.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43.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44.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45.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5.gif"/><Relationship Id="rId4" Type="http://schemas.openxmlformats.org/officeDocument/2006/relationships/image" Target="../media/image34.gif"/></Relationships>
</file>

<file path=ppt/slides/_rels/slide47.xml.rels><?xml version="1.0" encoding="UTF-8" standalone="yes"?>
<Relationships xmlns="http://schemas.openxmlformats.org/package/2006/relationships"><Relationship Id="rId3" Type="http://schemas.openxmlformats.org/officeDocument/2006/relationships/hyperlink" Target="https://en.wikipedia.org/wiki/Singular_value_decomposition" TargetMode="External"/><Relationship Id="rId2" Type="http://schemas.openxmlformats.org/officeDocument/2006/relationships/hyperlink" Target="http://cmp.felk.cvut.cz/cmp/courses/XE33PVR/WS20072008/Lectures/Supporting/constrained_lsq.pdf"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3.gif"/></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tif"/><Relationship Id="rId5" Type="http://schemas.openxmlformats.org/officeDocument/2006/relationships/image" Target="../media/image7.tif"/><Relationship Id="rId4" Type="http://schemas.openxmlformats.org/officeDocument/2006/relationships/image" Target="../media/image6.tif"/></Relationships>
</file>

<file path=ppt/slides/_rels/slide50.xml.rels><?xml version="1.0" encoding="UTF-8" standalone="yes"?>
<Relationships xmlns="http://schemas.openxmlformats.org/package/2006/relationships"><Relationship Id="rId3" Type="http://schemas.openxmlformats.org/officeDocument/2006/relationships/hyperlink" Target="http://people.duke.edu/~hpgavin/SystemID/CourseNotes/TotalLeastSquares.pdf"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3.gif"/><Relationship Id="rId5" Type="http://schemas.openxmlformats.org/officeDocument/2006/relationships/image" Target="../media/image36.gif"/><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3.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20.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6.png"/><Relationship Id="rId9" Type="http://schemas.openxmlformats.org/officeDocument/2006/relationships/image" Target="../media/image52.png"/></Relationships>
</file>

<file path=ppt/slides/_rels/slide66.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9.png"/><Relationship Id="rId12" Type="http://schemas.openxmlformats.org/officeDocument/2006/relationships/image" Target="../media/image52.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1.png"/><Relationship Id="rId5" Type="http://schemas.openxmlformats.org/officeDocument/2006/relationships/image" Target="../media/image46.png"/><Relationship Id="rId10" Type="http://schemas.openxmlformats.org/officeDocument/2006/relationships/image" Target="../media/image50.png"/><Relationship Id="rId4" Type="http://schemas.openxmlformats.org/officeDocument/2006/relationships/image" Target="../media/image54.png"/><Relationship Id="rId9" Type="http://schemas.openxmlformats.org/officeDocument/2006/relationships/image" Target="../media/image56.png"/><Relationship Id="rId14" Type="http://schemas.openxmlformats.org/officeDocument/2006/relationships/image" Target="../media/image57.png"/></Relationships>
</file>

<file path=ppt/slides/_rels/slide6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3.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7.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6.png"/><Relationship Id="rId9" Type="http://schemas.openxmlformats.org/officeDocument/2006/relationships/image" Target="../media/image52.png"/></Relationships>
</file>

<file path=ppt/slides/_rels/slide68.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9.png"/><Relationship Id="rId12" Type="http://schemas.openxmlformats.org/officeDocument/2006/relationships/image" Target="../media/image52.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1.png"/><Relationship Id="rId5" Type="http://schemas.openxmlformats.org/officeDocument/2006/relationships/image" Target="../media/image46.png"/><Relationship Id="rId10" Type="http://schemas.openxmlformats.org/officeDocument/2006/relationships/image" Target="../media/image50.png"/><Relationship Id="rId4" Type="http://schemas.openxmlformats.org/officeDocument/2006/relationships/image" Target="../media/image54.png"/><Relationship Id="rId9" Type="http://schemas.openxmlformats.org/officeDocument/2006/relationships/image" Target="../media/image56.png"/><Relationship Id="rId14" Type="http://schemas.openxmlformats.org/officeDocument/2006/relationships/image" Target="../media/image57.png"/></Relationships>
</file>

<file path=ppt/slides/_rels/slide69.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9.png"/><Relationship Id="rId12" Type="http://schemas.openxmlformats.org/officeDocument/2006/relationships/image" Target="../media/image52.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1.png"/><Relationship Id="rId5" Type="http://schemas.openxmlformats.org/officeDocument/2006/relationships/image" Target="../media/image46.png"/><Relationship Id="rId10" Type="http://schemas.openxmlformats.org/officeDocument/2006/relationships/image" Target="../media/image50.png"/><Relationship Id="rId4" Type="http://schemas.openxmlformats.org/officeDocument/2006/relationships/image" Target="../media/image54.png"/><Relationship Id="rId9" Type="http://schemas.openxmlformats.org/officeDocument/2006/relationships/image" Target="../media/image56.png"/><Relationship Id="rId14" Type="http://schemas.openxmlformats.org/officeDocument/2006/relationships/image" Target="../media/image57.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9.png"/><Relationship Id="rId12" Type="http://schemas.openxmlformats.org/officeDocument/2006/relationships/image" Target="../media/image52.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1.png"/><Relationship Id="rId5" Type="http://schemas.openxmlformats.org/officeDocument/2006/relationships/image" Target="../media/image46.png"/><Relationship Id="rId10" Type="http://schemas.openxmlformats.org/officeDocument/2006/relationships/image" Target="../media/image50.png"/><Relationship Id="rId4" Type="http://schemas.openxmlformats.org/officeDocument/2006/relationships/image" Target="../media/image54.png"/><Relationship Id="rId9" Type="http://schemas.openxmlformats.org/officeDocument/2006/relationships/image" Target="../media/image56.png"/><Relationship Id="rId14" Type="http://schemas.openxmlformats.org/officeDocument/2006/relationships/image" Target="../media/image57.png"/></Relationships>
</file>

<file path=ppt/slides/_rels/slide71.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9.png"/><Relationship Id="rId12" Type="http://schemas.openxmlformats.org/officeDocument/2006/relationships/image" Target="../media/image52.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1.png"/><Relationship Id="rId5" Type="http://schemas.openxmlformats.org/officeDocument/2006/relationships/image" Target="../media/image46.png"/><Relationship Id="rId10" Type="http://schemas.openxmlformats.org/officeDocument/2006/relationships/image" Target="../media/image50.png"/><Relationship Id="rId4" Type="http://schemas.openxmlformats.org/officeDocument/2006/relationships/image" Target="../media/image54.png"/><Relationship Id="rId9" Type="http://schemas.openxmlformats.org/officeDocument/2006/relationships/image" Target="../media/image56.png"/><Relationship Id="rId14" Type="http://schemas.openxmlformats.org/officeDocument/2006/relationships/image" Target="../media/image57.png"/></Relationships>
</file>

<file path=ppt/slides/_rels/slide72.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9.png"/><Relationship Id="rId12" Type="http://schemas.openxmlformats.org/officeDocument/2006/relationships/image" Target="../media/image52.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1.png"/><Relationship Id="rId5" Type="http://schemas.openxmlformats.org/officeDocument/2006/relationships/image" Target="../media/image46.png"/><Relationship Id="rId15" Type="http://schemas.openxmlformats.org/officeDocument/2006/relationships/image" Target="../media/image58.png"/><Relationship Id="rId10" Type="http://schemas.openxmlformats.org/officeDocument/2006/relationships/image" Target="../media/image50.png"/><Relationship Id="rId4" Type="http://schemas.openxmlformats.org/officeDocument/2006/relationships/image" Target="../media/image54.png"/><Relationship Id="rId9" Type="http://schemas.openxmlformats.org/officeDocument/2006/relationships/image" Target="../media/image56.png"/><Relationship Id="rId14" Type="http://schemas.openxmlformats.org/officeDocument/2006/relationships/image" Target="../media/image57.png"/></Relationships>
</file>

<file path=ppt/slides/_rels/slide73.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9.png"/><Relationship Id="rId12" Type="http://schemas.openxmlformats.org/officeDocument/2006/relationships/image" Target="../media/image52.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1.png"/><Relationship Id="rId5" Type="http://schemas.openxmlformats.org/officeDocument/2006/relationships/image" Target="../media/image46.png"/><Relationship Id="rId15" Type="http://schemas.openxmlformats.org/officeDocument/2006/relationships/image" Target="../media/image58.png"/><Relationship Id="rId10" Type="http://schemas.openxmlformats.org/officeDocument/2006/relationships/image" Target="../media/image50.png"/><Relationship Id="rId4" Type="http://schemas.openxmlformats.org/officeDocument/2006/relationships/image" Target="../media/image54.png"/><Relationship Id="rId9" Type="http://schemas.openxmlformats.org/officeDocument/2006/relationships/image" Target="../media/image56.png"/><Relationship Id="rId14" Type="http://schemas.openxmlformats.org/officeDocument/2006/relationships/image" Target="../media/image57.png"/></Relationships>
</file>

<file path=ppt/slides/_rels/slide74.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9.png"/><Relationship Id="rId12" Type="http://schemas.openxmlformats.org/officeDocument/2006/relationships/image" Target="../media/image52.png"/><Relationship Id="rId2" Type="http://schemas.openxmlformats.org/officeDocument/2006/relationships/image" Target="../media/image45.png"/><Relationship Id="rId16"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1.png"/><Relationship Id="rId5" Type="http://schemas.openxmlformats.org/officeDocument/2006/relationships/image" Target="../media/image46.png"/><Relationship Id="rId15" Type="http://schemas.openxmlformats.org/officeDocument/2006/relationships/image" Target="../media/image58.png"/><Relationship Id="rId10" Type="http://schemas.openxmlformats.org/officeDocument/2006/relationships/image" Target="../media/image50.png"/><Relationship Id="rId4" Type="http://schemas.openxmlformats.org/officeDocument/2006/relationships/image" Target="../media/image54.png"/><Relationship Id="rId9" Type="http://schemas.openxmlformats.org/officeDocument/2006/relationships/image" Target="../media/image56.png"/><Relationship Id="rId14" Type="http://schemas.openxmlformats.org/officeDocument/2006/relationships/image" Target="../media/image57.png"/></Relationships>
</file>

<file path=ppt/slides/_rels/slide75.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9.png"/><Relationship Id="rId12" Type="http://schemas.openxmlformats.org/officeDocument/2006/relationships/image" Target="../media/image52.png"/><Relationship Id="rId2" Type="http://schemas.openxmlformats.org/officeDocument/2006/relationships/image" Target="../media/image45.png"/><Relationship Id="rId16"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1.png"/><Relationship Id="rId5" Type="http://schemas.openxmlformats.org/officeDocument/2006/relationships/image" Target="../media/image46.png"/><Relationship Id="rId15" Type="http://schemas.openxmlformats.org/officeDocument/2006/relationships/image" Target="../media/image58.png"/><Relationship Id="rId10" Type="http://schemas.openxmlformats.org/officeDocument/2006/relationships/image" Target="../media/image50.png"/><Relationship Id="rId4" Type="http://schemas.openxmlformats.org/officeDocument/2006/relationships/image" Target="../media/image54.png"/><Relationship Id="rId9" Type="http://schemas.openxmlformats.org/officeDocument/2006/relationships/image" Target="../media/image56.png"/><Relationship Id="rId14" Type="http://schemas.openxmlformats.org/officeDocument/2006/relationships/image" Target="../media/image57.png"/></Relationships>
</file>

<file path=ppt/slides/_rels/slide76.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9.png"/><Relationship Id="rId12" Type="http://schemas.openxmlformats.org/officeDocument/2006/relationships/image" Target="../media/image52.png"/><Relationship Id="rId17" Type="http://schemas.openxmlformats.org/officeDocument/2006/relationships/image" Target="../media/image60.png"/><Relationship Id="rId2" Type="http://schemas.openxmlformats.org/officeDocument/2006/relationships/image" Target="../media/image45.png"/><Relationship Id="rId16"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1.png"/><Relationship Id="rId5" Type="http://schemas.openxmlformats.org/officeDocument/2006/relationships/image" Target="../media/image46.png"/><Relationship Id="rId15" Type="http://schemas.openxmlformats.org/officeDocument/2006/relationships/image" Target="../media/image58.png"/><Relationship Id="rId10" Type="http://schemas.openxmlformats.org/officeDocument/2006/relationships/image" Target="../media/image50.png"/><Relationship Id="rId4" Type="http://schemas.openxmlformats.org/officeDocument/2006/relationships/image" Target="../media/image54.png"/><Relationship Id="rId9" Type="http://schemas.openxmlformats.org/officeDocument/2006/relationships/image" Target="../media/image56.png"/><Relationship Id="rId14" Type="http://schemas.openxmlformats.org/officeDocument/2006/relationships/image" Target="../media/image57.png"/></Relationships>
</file>

<file path=ppt/slides/_rels/slide77.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9.png"/><Relationship Id="rId12" Type="http://schemas.openxmlformats.org/officeDocument/2006/relationships/image" Target="../media/image52.png"/><Relationship Id="rId17" Type="http://schemas.openxmlformats.org/officeDocument/2006/relationships/image" Target="../media/image60.png"/><Relationship Id="rId2" Type="http://schemas.openxmlformats.org/officeDocument/2006/relationships/image" Target="../media/image45.png"/><Relationship Id="rId16"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1.png"/><Relationship Id="rId5" Type="http://schemas.openxmlformats.org/officeDocument/2006/relationships/image" Target="../media/image46.png"/><Relationship Id="rId15" Type="http://schemas.openxmlformats.org/officeDocument/2006/relationships/image" Target="../media/image58.png"/><Relationship Id="rId10" Type="http://schemas.openxmlformats.org/officeDocument/2006/relationships/image" Target="../media/image50.png"/><Relationship Id="rId4" Type="http://schemas.openxmlformats.org/officeDocument/2006/relationships/image" Target="../media/image54.png"/><Relationship Id="rId9" Type="http://schemas.openxmlformats.org/officeDocument/2006/relationships/image" Target="../media/image56.png"/><Relationship Id="rId14" Type="http://schemas.openxmlformats.org/officeDocument/2006/relationships/image" Target="../media/image5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49.png"/><Relationship Id="rId9" Type="http://schemas.openxmlformats.org/officeDocument/2006/relationships/image" Target="../media/image59.png"/></Relationships>
</file>

<file path=ppt/slides/_rels/slide8.xml.rels><?xml version="1.0" encoding="UTF-8" standalone="yes"?>
<Relationships xmlns="http://schemas.openxmlformats.org/package/2006/relationships"><Relationship Id="rId8" Type="http://schemas.openxmlformats.org/officeDocument/2006/relationships/image" Target="../media/image15.gif"/><Relationship Id="rId3" Type="http://schemas.openxmlformats.org/officeDocument/2006/relationships/image" Target="../media/image10.png"/><Relationship Id="rId7" Type="http://schemas.openxmlformats.org/officeDocument/2006/relationships/image" Target="../media/image14.gi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gif"/></Relationships>
</file>

<file path=ppt/slides/_rels/slide8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49.png"/></Relationships>
</file>

<file path=ppt/slides/_rels/slide8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49.png"/></Relationships>
</file>

<file path=ppt/slides/_rels/slide8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9.png"/></Relationships>
</file>

<file path=ppt/slides/_rels/slide8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49.png"/><Relationship Id="rId9" Type="http://schemas.openxmlformats.org/officeDocument/2006/relationships/image" Target="../media/image59.png"/></Relationships>
</file>

<file path=ppt/slides/_rels/slide8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49.png"/><Relationship Id="rId9" Type="http://schemas.openxmlformats.org/officeDocument/2006/relationships/image" Target="../media/image5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3.gif"/><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6.png"/></Relationships>
</file>

<file path=ppt/slides/_rels/slide88.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3.gif"/><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6.png"/></Relationships>
</file>

<file path=ppt/slides/_rels/slide89.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3.gif"/><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90.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3.gif"/><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6.png"/></Relationships>
</file>

<file path=ppt/slides/_rels/slide91.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3.gif"/><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6.png"/></Relationships>
</file>

<file path=ppt/slides/_rels/slide92.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3.gif"/><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6.png"/></Relationships>
</file>

<file path=ppt/slides/_rels/slide93.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3.gi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6.png"/></Relationships>
</file>

<file path=ppt/slides/_rels/slide94.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3.gif"/><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6.png"/></Relationships>
</file>

<file path=ppt/slides/_rels/slide95.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3.gif"/><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6.png"/></Relationships>
</file>

<file path=ppt/slides/_rels/slide9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67.png"/><Relationship Id="rId18" Type="http://schemas.openxmlformats.org/officeDocument/2006/relationships/image" Target="../media/image61.png"/><Relationship Id="rId3" Type="http://schemas.openxmlformats.org/officeDocument/2006/relationships/image" Target="../media/image43.png"/><Relationship Id="rId7" Type="http://schemas.openxmlformats.org/officeDocument/2006/relationships/image" Target="../media/image50.png"/><Relationship Id="rId12" Type="http://schemas.openxmlformats.org/officeDocument/2006/relationships/image" Target="../media/image65.png"/><Relationship Id="rId17" Type="http://schemas.openxmlformats.org/officeDocument/2006/relationships/image" Target="../media/image62.png"/><Relationship Id="rId2" Type="http://schemas.openxmlformats.org/officeDocument/2006/relationships/image" Target="../media/image64.png"/><Relationship Id="rId16" Type="http://schemas.openxmlformats.org/officeDocument/2006/relationships/image" Target="../media/image70.png"/><Relationship Id="rId1" Type="http://schemas.openxmlformats.org/officeDocument/2006/relationships/slideLayout" Target="../slideLayouts/slideLayout13.xml"/><Relationship Id="rId6" Type="http://schemas.openxmlformats.org/officeDocument/2006/relationships/image" Target="../media/image49.png"/><Relationship Id="rId11" Type="http://schemas.openxmlformats.org/officeDocument/2006/relationships/image" Target="../media/image57.png"/><Relationship Id="rId5" Type="http://schemas.openxmlformats.org/officeDocument/2006/relationships/image" Target="../media/image48.png"/><Relationship Id="rId15" Type="http://schemas.openxmlformats.org/officeDocument/2006/relationships/image" Target="../media/image69.png"/><Relationship Id="rId10" Type="http://schemas.openxmlformats.org/officeDocument/2006/relationships/image" Target="../media/image53.png"/><Relationship Id="rId19" Type="http://schemas.openxmlformats.org/officeDocument/2006/relationships/image" Target="../media/image73.png"/><Relationship Id="rId4" Type="http://schemas.openxmlformats.org/officeDocument/2006/relationships/image" Target="../media/image46.png"/><Relationship Id="rId9" Type="http://schemas.openxmlformats.org/officeDocument/2006/relationships/image" Target="../media/image52.png"/><Relationship Id="rId14" Type="http://schemas.openxmlformats.org/officeDocument/2006/relationships/image" Target="../media/image68.png"/></Relationships>
</file>

<file path=ppt/slides/_rels/slide98.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65.png"/><Relationship Id="rId3" Type="http://schemas.openxmlformats.org/officeDocument/2006/relationships/image" Target="../media/image64.png"/><Relationship Id="rId7" Type="http://schemas.openxmlformats.org/officeDocument/2006/relationships/image" Target="../media/image49.png"/><Relationship Id="rId12" Type="http://schemas.openxmlformats.org/officeDocument/2006/relationships/image" Target="../media/image57.png"/><Relationship Id="rId2" Type="http://schemas.openxmlformats.org/officeDocument/2006/relationships/image" Target="../media/image710.png"/><Relationship Id="rId1" Type="http://schemas.openxmlformats.org/officeDocument/2006/relationships/slideLayout" Target="../slideLayouts/slideLayout13.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6.png"/><Relationship Id="rId15" Type="http://schemas.openxmlformats.org/officeDocument/2006/relationships/image" Target="../media/image61.png"/><Relationship Id="rId10" Type="http://schemas.openxmlformats.org/officeDocument/2006/relationships/image" Target="../media/image52.png"/><Relationship Id="rId4" Type="http://schemas.openxmlformats.org/officeDocument/2006/relationships/image" Target="../media/image43.png"/><Relationship Id="rId9" Type="http://schemas.openxmlformats.org/officeDocument/2006/relationships/image" Target="../media/image51.png"/><Relationship Id="rId14" Type="http://schemas.openxmlformats.org/officeDocument/2006/relationships/image" Target="../media/image62.png"/></Relationships>
</file>

<file path=ppt/slides/_rels/slide99.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65.png"/><Relationship Id="rId3" Type="http://schemas.openxmlformats.org/officeDocument/2006/relationships/image" Target="../media/image64.png"/><Relationship Id="rId7" Type="http://schemas.openxmlformats.org/officeDocument/2006/relationships/image" Target="../media/image49.png"/><Relationship Id="rId12" Type="http://schemas.openxmlformats.org/officeDocument/2006/relationships/image" Target="../media/image57.png"/><Relationship Id="rId2" Type="http://schemas.openxmlformats.org/officeDocument/2006/relationships/image" Target="../media/image710.png"/><Relationship Id="rId1" Type="http://schemas.openxmlformats.org/officeDocument/2006/relationships/slideLayout" Target="../slideLayouts/slideLayout13.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6.png"/><Relationship Id="rId15" Type="http://schemas.openxmlformats.org/officeDocument/2006/relationships/image" Target="../media/image61.png"/><Relationship Id="rId10" Type="http://schemas.openxmlformats.org/officeDocument/2006/relationships/image" Target="../media/image52.png"/><Relationship Id="rId4" Type="http://schemas.openxmlformats.org/officeDocument/2006/relationships/image" Target="../media/image43.png"/><Relationship Id="rId9" Type="http://schemas.openxmlformats.org/officeDocument/2006/relationships/image" Target="../media/image51.png"/><Relationship Id="rId14"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BF364-950D-4570-940B-C8C9B1C553FD}"/>
              </a:ext>
            </a:extLst>
          </p:cNvPr>
          <p:cNvSpPr>
            <a:spLocks noGrp="1"/>
          </p:cNvSpPr>
          <p:nvPr>
            <p:ph type="ctrTitle"/>
          </p:nvPr>
        </p:nvSpPr>
        <p:spPr/>
        <p:txBody>
          <a:bodyPr>
            <a:normAutofit/>
          </a:bodyPr>
          <a:lstStyle/>
          <a:p>
            <a:r>
              <a:rPr lang="en-US" dirty="0"/>
              <a:t>Curve fitting</a:t>
            </a:r>
          </a:p>
        </p:txBody>
      </p:sp>
      <p:sp>
        <p:nvSpPr>
          <p:cNvPr id="3" name="Subtitle 2">
            <a:extLst>
              <a:ext uri="{FF2B5EF4-FFF2-40B4-BE49-F238E27FC236}">
                <a16:creationId xmlns:a16="http://schemas.microsoft.com/office/drawing/2014/main" id="{5704684D-9DCB-481B-886D-CAF20A26ADBA}"/>
              </a:ext>
            </a:extLst>
          </p:cNvPr>
          <p:cNvSpPr>
            <a:spLocks noGrp="1"/>
          </p:cNvSpPr>
          <p:nvPr>
            <p:ph type="subTitle" idx="1"/>
          </p:nvPr>
        </p:nvSpPr>
        <p:spPr/>
        <p:txBody>
          <a:bodyPr/>
          <a:lstStyle/>
          <a:p>
            <a:endParaRPr lang="en-US"/>
          </a:p>
        </p:txBody>
      </p:sp>
      <p:pic>
        <p:nvPicPr>
          <p:cNvPr id="1026" name="Picture 2">
            <a:extLst>
              <a:ext uri="{FF2B5EF4-FFF2-40B4-BE49-F238E27FC236}">
                <a16:creationId xmlns:a16="http://schemas.microsoft.com/office/drawing/2014/main" id="{20BD3AE8-0991-400A-9E7E-7829B530A5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882" y="1387764"/>
            <a:ext cx="5470236" cy="5470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866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C4385895-E4C6-4405-882C-19745C36A9E1}"/>
                  </a:ext>
                </a:extLst>
              </p:cNvPr>
              <p:cNvSpPr txBox="1">
                <a:spLocks/>
              </p:cNvSpPr>
              <p:nvPr/>
            </p:nvSpPr>
            <p:spPr>
              <a:xfrm>
                <a:off x="203200" y="762000"/>
                <a:ext cx="11691052" cy="609599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Given: </a:t>
                </a:r>
              </a:p>
              <a:p>
                <a:pPr marL="0" indent="0">
                  <a:buNone/>
                </a:pPr>
                <a:r>
                  <a:rPr lang="en-US" dirty="0"/>
                  <a:t>    find best line representation:</a:t>
                </a:r>
              </a:p>
              <a:p>
                <a:r>
                  <a:rPr lang="en-US" dirty="0"/>
                  <a:t>The best representation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e>
                    </m:d>
                  </m:oMath>
                </a14:m>
                <a:r>
                  <a:rPr lang="en-US" dirty="0"/>
                  <a:t> is the one that minimizes the total error </a:t>
                </a:r>
                <a14:m>
                  <m:oMath xmlns:m="http://schemas.openxmlformats.org/officeDocument/2006/math">
                    <m:r>
                      <a:rPr lang="en-US" b="0" i="1" smtClean="0">
                        <a:latin typeface="Cambria Math" panose="02040503050406030204" pitchFamily="18" charset="0"/>
                      </a:rPr>
                      <m:t>𝑒</m:t>
                    </m:r>
                  </m:oMath>
                </a14:m>
                <a:r>
                  <a:rPr lang="en-US" dirty="0"/>
                  <a:t>.</a:t>
                </a: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r>
                  <a:rPr lang="en-US" dirty="0">
                    <a:highlight>
                      <a:srgbClr val="FFFF00"/>
                    </a:highlight>
                  </a:rPr>
                  <a:t>How do we find this set of variables?</a:t>
                </a:r>
              </a:p>
              <a:p>
                <a:pPr marL="0" indent="0">
                  <a:buNone/>
                </a:pPr>
                <a:endParaRPr lang="en-US" dirty="0">
                  <a:highlight>
                    <a:srgbClr val="FFFF00"/>
                  </a:highlight>
                </a:endParaRPr>
              </a:p>
            </p:txBody>
          </p:sp>
        </mc:Choice>
        <mc:Fallback xmlns="">
          <p:sp>
            <p:nvSpPr>
              <p:cNvPr id="33" name="Content Placeholder 2">
                <a:extLst>
                  <a:ext uri="{FF2B5EF4-FFF2-40B4-BE49-F238E27FC236}">
                    <a16:creationId xmlns:a16="http://schemas.microsoft.com/office/drawing/2014/main" id="{C4385895-E4C6-4405-882C-19745C36A9E1}"/>
                  </a:ext>
                </a:extLst>
              </p:cNvPr>
              <p:cNvSpPr txBox="1">
                <a:spLocks noRot="1" noChangeAspect="1" noMove="1" noResize="1" noEditPoints="1" noAdjustHandles="1" noChangeArrowheads="1" noChangeShapeType="1" noTextEdit="1"/>
              </p:cNvSpPr>
              <p:nvPr/>
            </p:nvSpPr>
            <p:spPr>
              <a:xfrm>
                <a:off x="203200" y="762000"/>
                <a:ext cx="11691052" cy="6095998"/>
              </a:xfrm>
              <a:prstGeom prst="rect">
                <a:avLst/>
              </a:prstGeom>
              <a:blipFill>
                <a:blip r:embed="rId3"/>
                <a:stretch>
                  <a:fillRect l="-938" t="-900"/>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DD44C0F-F5D1-4EDE-BEE0-33DE067691D9}"/>
              </a:ext>
            </a:extLst>
          </p:cNvPr>
          <p:cNvSpPr>
            <a:spLocks noGrp="1"/>
          </p:cNvSpPr>
          <p:nvPr>
            <p:ph type="title"/>
          </p:nvPr>
        </p:nvSpPr>
        <p:spPr/>
        <p:txBody>
          <a:bodyPr/>
          <a:lstStyle/>
          <a:p>
            <a:r>
              <a:rPr lang="en-US" dirty="0"/>
              <a:t>Linear least squares (LS): step by step example</a:t>
            </a:r>
          </a:p>
        </p:txBody>
      </p:sp>
      <p:grpSp>
        <p:nvGrpSpPr>
          <p:cNvPr id="4" name="Group 3">
            <a:extLst>
              <a:ext uri="{FF2B5EF4-FFF2-40B4-BE49-F238E27FC236}">
                <a16:creationId xmlns:a16="http://schemas.microsoft.com/office/drawing/2014/main" id="{AF28E17E-C997-4694-A14C-21A40723E73A}"/>
              </a:ext>
            </a:extLst>
          </p:cNvPr>
          <p:cNvGrpSpPr/>
          <p:nvPr/>
        </p:nvGrpSpPr>
        <p:grpSpPr>
          <a:xfrm>
            <a:off x="5852474" y="2807847"/>
            <a:ext cx="4618092" cy="3704924"/>
            <a:chOff x="6960393" y="2913150"/>
            <a:chExt cx="2946401" cy="2363788"/>
          </a:xfrm>
        </p:grpSpPr>
        <p:sp>
          <p:nvSpPr>
            <p:cNvPr id="5" name="Line">
              <a:extLst>
                <a:ext uri="{FF2B5EF4-FFF2-40B4-BE49-F238E27FC236}">
                  <a16:creationId xmlns:a16="http://schemas.microsoft.com/office/drawing/2014/main" id="{05D02128-214C-45F0-81AF-4C097EB1B9F3}"/>
                </a:ext>
              </a:extLst>
            </p:cNvPr>
            <p:cNvSpPr/>
            <p:nvPr/>
          </p:nvSpPr>
          <p:spPr>
            <a:xfrm>
              <a:off x="7112793" y="3217950"/>
              <a:ext cx="1" cy="1828801"/>
            </a:xfrm>
            <a:prstGeom prst="line">
              <a:avLst/>
            </a:prstGeom>
            <a:ln w="28575">
              <a:solidFill>
                <a:srgbClr val="000000"/>
              </a:solidFill>
              <a:headEnd type="triangle"/>
            </a:ln>
          </p:spPr>
          <p:txBody>
            <a:bodyPr lIns="45719" rIns="45719"/>
            <a:lstStyle/>
            <a:p>
              <a:pPr algn="l" defTabSz="457200">
                <a:defRPr sz="1200">
                  <a:latin typeface="Helvetica"/>
                  <a:ea typeface="Helvetica"/>
                  <a:cs typeface="Helvetica"/>
                  <a:sym typeface="Helvetica"/>
                </a:defRPr>
              </a:pPr>
              <a:endParaRPr/>
            </a:p>
          </p:txBody>
        </p:sp>
        <p:sp>
          <p:nvSpPr>
            <p:cNvPr id="6" name="Line">
              <a:extLst>
                <a:ext uri="{FF2B5EF4-FFF2-40B4-BE49-F238E27FC236}">
                  <a16:creationId xmlns:a16="http://schemas.microsoft.com/office/drawing/2014/main" id="{0F356338-E361-4631-809C-234B5A2EE172}"/>
                </a:ext>
              </a:extLst>
            </p:cNvPr>
            <p:cNvSpPr/>
            <p:nvPr/>
          </p:nvSpPr>
          <p:spPr>
            <a:xfrm>
              <a:off x="7112793" y="5046750"/>
              <a:ext cx="2438401" cy="1"/>
            </a:xfrm>
            <a:prstGeom prst="line">
              <a:avLst/>
            </a:prstGeom>
            <a:ln w="28575">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sp>
          <p:nvSpPr>
            <p:cNvPr id="7" name="Line">
              <a:extLst>
                <a:ext uri="{FF2B5EF4-FFF2-40B4-BE49-F238E27FC236}">
                  <a16:creationId xmlns:a16="http://schemas.microsoft.com/office/drawing/2014/main" id="{31366878-8245-4ABF-9BC6-A8489D93D6C3}"/>
                </a:ext>
              </a:extLst>
            </p:cNvPr>
            <p:cNvSpPr/>
            <p:nvPr/>
          </p:nvSpPr>
          <p:spPr>
            <a:xfrm flipV="1">
              <a:off x="7493793" y="3522750"/>
              <a:ext cx="1981201" cy="1143001"/>
            </a:xfrm>
            <a:prstGeom prst="line">
              <a:avLst/>
            </a:prstGeom>
            <a:ln>
              <a:solidFill>
                <a:srgbClr val="000000"/>
              </a:solidFill>
            </a:ln>
          </p:spPr>
          <p:txBody>
            <a:bodyPr lIns="45719" rIns="45719"/>
            <a:lstStyle/>
            <a:p>
              <a:pPr algn="l" defTabSz="457200">
                <a:defRPr sz="1200">
                  <a:latin typeface="Helvetica"/>
                  <a:ea typeface="Helvetica"/>
                  <a:cs typeface="Helvetica"/>
                  <a:sym typeface="Helvetica"/>
                </a:defRPr>
              </a:pPr>
              <a:endParaRPr/>
            </a:p>
          </p:txBody>
        </p:sp>
        <p:sp>
          <p:nvSpPr>
            <p:cNvPr id="8" name="Circle">
              <a:extLst>
                <a:ext uri="{FF2B5EF4-FFF2-40B4-BE49-F238E27FC236}">
                  <a16:creationId xmlns:a16="http://schemas.microsoft.com/office/drawing/2014/main" id="{82EE6308-E339-4577-8738-CB80915D90F5}"/>
                </a:ext>
              </a:extLst>
            </p:cNvPr>
            <p:cNvSpPr/>
            <p:nvPr/>
          </p:nvSpPr>
          <p:spPr>
            <a:xfrm>
              <a:off x="7569993" y="4437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9" name="Circle">
              <a:extLst>
                <a:ext uri="{FF2B5EF4-FFF2-40B4-BE49-F238E27FC236}">
                  <a16:creationId xmlns:a16="http://schemas.microsoft.com/office/drawing/2014/main" id="{219929CE-536F-488C-A967-7B6D1D3E95D8}"/>
                </a:ext>
              </a:extLst>
            </p:cNvPr>
            <p:cNvSpPr/>
            <p:nvPr/>
          </p:nvSpPr>
          <p:spPr>
            <a:xfrm>
              <a:off x="7874793" y="4437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0" name="Circle">
              <a:extLst>
                <a:ext uri="{FF2B5EF4-FFF2-40B4-BE49-F238E27FC236}">
                  <a16:creationId xmlns:a16="http://schemas.microsoft.com/office/drawing/2014/main" id="{9719B3C5-1C68-4CAF-B393-CB16C27687B1}"/>
                </a:ext>
              </a:extLst>
            </p:cNvPr>
            <p:cNvSpPr/>
            <p:nvPr/>
          </p:nvSpPr>
          <p:spPr>
            <a:xfrm>
              <a:off x="8103393" y="42085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1" name="Circle">
              <a:extLst>
                <a:ext uri="{FF2B5EF4-FFF2-40B4-BE49-F238E27FC236}">
                  <a16:creationId xmlns:a16="http://schemas.microsoft.com/office/drawing/2014/main" id="{DBE0103A-7E20-4858-9B19-632FB07E1FC7}"/>
                </a:ext>
              </a:extLst>
            </p:cNvPr>
            <p:cNvSpPr/>
            <p:nvPr/>
          </p:nvSpPr>
          <p:spPr>
            <a:xfrm>
              <a:off x="8331993" y="42085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2" name="Circle">
              <a:extLst>
                <a:ext uri="{FF2B5EF4-FFF2-40B4-BE49-F238E27FC236}">
                  <a16:creationId xmlns:a16="http://schemas.microsoft.com/office/drawing/2014/main" id="{677647CF-9422-4873-9D95-C6E9A5F385CE}"/>
                </a:ext>
              </a:extLst>
            </p:cNvPr>
            <p:cNvSpPr/>
            <p:nvPr/>
          </p:nvSpPr>
          <p:spPr>
            <a:xfrm>
              <a:off x="8560593" y="369420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3" name="Circle">
              <a:extLst>
                <a:ext uri="{FF2B5EF4-FFF2-40B4-BE49-F238E27FC236}">
                  <a16:creationId xmlns:a16="http://schemas.microsoft.com/office/drawing/2014/main" id="{31336D40-1D45-4745-A5ED-EE5C55AC1316}"/>
                </a:ext>
              </a:extLst>
            </p:cNvPr>
            <p:cNvSpPr/>
            <p:nvPr/>
          </p:nvSpPr>
          <p:spPr>
            <a:xfrm>
              <a:off x="8941593" y="39037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4" name="Circle">
              <a:extLst>
                <a:ext uri="{FF2B5EF4-FFF2-40B4-BE49-F238E27FC236}">
                  <a16:creationId xmlns:a16="http://schemas.microsoft.com/office/drawing/2014/main" id="{A92FAC35-C07D-4F1C-B11E-5B42F215BDF3}"/>
                </a:ext>
              </a:extLst>
            </p:cNvPr>
            <p:cNvSpPr/>
            <p:nvPr/>
          </p:nvSpPr>
          <p:spPr>
            <a:xfrm>
              <a:off x="9093993" y="35989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5" name="Circle">
              <a:extLst>
                <a:ext uri="{FF2B5EF4-FFF2-40B4-BE49-F238E27FC236}">
                  <a16:creationId xmlns:a16="http://schemas.microsoft.com/office/drawing/2014/main" id="{1E7F1D7F-F7B1-4EEB-BE9F-B1523256090E}"/>
                </a:ext>
              </a:extLst>
            </p:cNvPr>
            <p:cNvSpPr/>
            <p:nvPr/>
          </p:nvSpPr>
          <p:spPr>
            <a:xfrm>
              <a:off x="8941593" y="35989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6" name="Circle">
              <a:extLst>
                <a:ext uri="{FF2B5EF4-FFF2-40B4-BE49-F238E27FC236}">
                  <a16:creationId xmlns:a16="http://schemas.microsoft.com/office/drawing/2014/main" id="{B9D31784-FEAC-4F59-ABC5-D7089FA5EA32}"/>
                </a:ext>
              </a:extLst>
            </p:cNvPr>
            <p:cNvSpPr/>
            <p:nvPr/>
          </p:nvSpPr>
          <p:spPr>
            <a:xfrm>
              <a:off x="9474993" y="39037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7" name="Circle">
              <a:extLst>
                <a:ext uri="{FF2B5EF4-FFF2-40B4-BE49-F238E27FC236}">
                  <a16:creationId xmlns:a16="http://schemas.microsoft.com/office/drawing/2014/main" id="{2DD949F9-3B0D-43A8-BE32-BF131E8DBF0E}"/>
                </a:ext>
              </a:extLst>
            </p:cNvPr>
            <p:cNvSpPr/>
            <p:nvPr/>
          </p:nvSpPr>
          <p:spPr>
            <a:xfrm>
              <a:off x="9627393" y="4056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9" name="Line">
              <a:extLst>
                <a:ext uri="{FF2B5EF4-FFF2-40B4-BE49-F238E27FC236}">
                  <a16:creationId xmlns:a16="http://schemas.microsoft.com/office/drawing/2014/main" id="{F17AB763-9254-4473-B920-DB8BB757CA06}"/>
                </a:ext>
              </a:extLst>
            </p:cNvPr>
            <p:cNvSpPr/>
            <p:nvPr/>
          </p:nvSpPr>
          <p:spPr>
            <a:xfrm>
              <a:off x="8593932" y="3770400"/>
              <a:ext cx="0" cy="254001"/>
            </a:xfrm>
            <a:prstGeom prst="line">
              <a:avLst/>
            </a:prstGeom>
            <a:ln w="38100">
              <a:solidFill>
                <a:srgbClr val="009999"/>
              </a:solidFill>
            </a:ln>
          </p:spPr>
          <p:txBody>
            <a:bodyPr lIns="45719" rIns="45719"/>
            <a:lstStyle/>
            <a:p>
              <a:pPr algn="l" defTabSz="457200">
                <a:defRPr sz="1200">
                  <a:latin typeface="Helvetica"/>
                  <a:ea typeface="Helvetica"/>
                  <a:cs typeface="Helvetica"/>
                  <a:sym typeface="Helvetica"/>
                </a:defRPr>
              </a:pPr>
              <a:endParaRPr/>
            </a:p>
          </p:txBody>
        </p:sp>
        <p:sp>
          <p:nvSpPr>
            <p:cNvPr id="22" name="Line">
              <a:extLst>
                <a:ext uri="{FF2B5EF4-FFF2-40B4-BE49-F238E27FC236}">
                  <a16:creationId xmlns:a16="http://schemas.microsoft.com/office/drawing/2014/main" id="{06A6F95E-D2C6-4E8A-8675-51D013EFC912}"/>
                </a:ext>
              </a:extLst>
            </p:cNvPr>
            <p:cNvSpPr/>
            <p:nvPr/>
          </p:nvSpPr>
          <p:spPr>
            <a:xfrm flipH="1" flipV="1">
              <a:off x="8636793" y="3903750"/>
              <a:ext cx="457201" cy="609601"/>
            </a:xfrm>
            <a:prstGeom prst="line">
              <a:avLst/>
            </a:prstGeom>
            <a:ln>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pic>
          <p:nvPicPr>
            <p:cNvPr id="23" name="image.pdf" descr="image.pdf">
              <a:extLst>
                <a:ext uri="{FF2B5EF4-FFF2-40B4-BE49-F238E27FC236}">
                  <a16:creationId xmlns:a16="http://schemas.microsoft.com/office/drawing/2014/main" id="{75A2D06C-674E-4310-97E6-6D8868A74978}"/>
                </a:ext>
              </a:extLst>
            </p:cNvPr>
            <p:cNvPicPr>
              <a:picLocks noChangeAspect="1"/>
            </p:cNvPicPr>
            <p:nvPr/>
          </p:nvPicPr>
          <p:blipFill>
            <a:blip r:embed="rId4"/>
            <a:stretch>
              <a:fillRect/>
            </a:stretch>
          </p:blipFill>
          <p:spPr>
            <a:xfrm>
              <a:off x="7998618" y="3279862"/>
              <a:ext cx="1004889" cy="501651"/>
            </a:xfrm>
            <a:prstGeom prst="rect">
              <a:avLst/>
            </a:prstGeom>
            <a:ln w="12700">
              <a:miter lim="400000"/>
            </a:ln>
          </p:spPr>
        </p:pic>
        <p:pic>
          <p:nvPicPr>
            <p:cNvPr id="24" name="image.pdf" descr="image.pdf">
              <a:extLst>
                <a:ext uri="{FF2B5EF4-FFF2-40B4-BE49-F238E27FC236}">
                  <a16:creationId xmlns:a16="http://schemas.microsoft.com/office/drawing/2014/main" id="{3468B2B4-3ACF-49EB-BD0B-9BCDB8A2D325}"/>
                </a:ext>
              </a:extLst>
            </p:cNvPr>
            <p:cNvPicPr>
              <a:picLocks noChangeAspect="1"/>
            </p:cNvPicPr>
            <p:nvPr/>
          </p:nvPicPr>
          <p:blipFill>
            <a:blip r:embed="rId5"/>
            <a:stretch>
              <a:fillRect/>
            </a:stretch>
          </p:blipFill>
          <p:spPr>
            <a:xfrm>
              <a:off x="6960393" y="2913150"/>
              <a:ext cx="307976" cy="361951"/>
            </a:xfrm>
            <a:prstGeom prst="rect">
              <a:avLst/>
            </a:prstGeom>
            <a:ln w="12700">
              <a:miter lim="400000"/>
            </a:ln>
          </p:spPr>
        </p:pic>
        <p:pic>
          <p:nvPicPr>
            <p:cNvPr id="25" name="image.pdf" descr="image.pdf">
              <a:extLst>
                <a:ext uri="{FF2B5EF4-FFF2-40B4-BE49-F238E27FC236}">
                  <a16:creationId xmlns:a16="http://schemas.microsoft.com/office/drawing/2014/main" id="{13904941-8F30-4805-BEB8-C46F6615FD48}"/>
                </a:ext>
              </a:extLst>
            </p:cNvPr>
            <p:cNvPicPr>
              <a:picLocks noChangeAspect="1"/>
            </p:cNvPicPr>
            <p:nvPr/>
          </p:nvPicPr>
          <p:blipFill>
            <a:blip r:embed="rId6"/>
            <a:stretch>
              <a:fillRect/>
            </a:stretch>
          </p:blipFill>
          <p:spPr>
            <a:xfrm>
              <a:off x="9627393" y="4970550"/>
              <a:ext cx="279401" cy="306388"/>
            </a:xfrm>
            <a:prstGeom prst="rect">
              <a:avLst/>
            </a:prstGeom>
            <a:ln w="12700">
              <a:miter lim="400000"/>
            </a:ln>
          </p:spPr>
        </p:pic>
      </p:grpSp>
      <p:cxnSp>
        <p:nvCxnSpPr>
          <p:cNvPr id="27" name="Straight Arrow Connector 26">
            <a:extLst>
              <a:ext uri="{FF2B5EF4-FFF2-40B4-BE49-F238E27FC236}">
                <a16:creationId xmlns:a16="http://schemas.microsoft.com/office/drawing/2014/main" id="{675F9579-BC77-4913-A15E-D2CBB08E862A}"/>
              </a:ext>
            </a:extLst>
          </p:cNvPr>
          <p:cNvCxnSpPr>
            <a:cxnSpLocks/>
          </p:cNvCxnSpPr>
          <p:nvPr/>
        </p:nvCxnSpPr>
        <p:spPr>
          <a:xfrm flipH="1">
            <a:off x="9673276" y="3355884"/>
            <a:ext cx="180216" cy="368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F229952D-A64A-4701-BB49-6807C16ED3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6087" y="770855"/>
            <a:ext cx="30861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64864630-8198-43AB-93BB-E42AB8ADB0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3120" y="1332667"/>
            <a:ext cx="29527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id="{510DDE55-5348-4991-9F4A-5CD9361A70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1693" y="2804623"/>
            <a:ext cx="3533771" cy="56996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a:extLst>
              <a:ext uri="{FF2B5EF4-FFF2-40B4-BE49-F238E27FC236}">
                <a16:creationId xmlns:a16="http://schemas.microsoft.com/office/drawing/2014/main" id="{0DF1540B-D85A-4F9E-9809-F072AD65DA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13915" y="5458639"/>
            <a:ext cx="3009405" cy="52436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
            <a:extLst>
              <a:ext uri="{FF2B5EF4-FFF2-40B4-BE49-F238E27FC236}">
                <a16:creationId xmlns:a16="http://schemas.microsoft.com/office/drawing/2014/main" id="{BBD7BC3C-D5E7-430B-88E5-1BF67C3F2F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7917" y="3554102"/>
            <a:ext cx="3698874" cy="98636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a:extLst>
              <a:ext uri="{FF2B5EF4-FFF2-40B4-BE49-F238E27FC236}">
                <a16:creationId xmlns:a16="http://schemas.microsoft.com/office/drawing/2014/main" id="{3C3A8C17-C350-4833-AA2A-A3EA8E1D57A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7917" y="2294141"/>
            <a:ext cx="3428641" cy="861648"/>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532B59A4-339F-4DBC-980A-3856067B0FC7}"/>
              </a:ext>
            </a:extLst>
          </p:cNvPr>
          <p:cNvCxnSpPr/>
          <p:nvPr/>
        </p:nvCxnSpPr>
        <p:spPr>
          <a:xfrm>
            <a:off x="2150042" y="3193779"/>
            <a:ext cx="0" cy="3393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753719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3" name="Image" descr="Image"/>
          <p:cNvPicPr>
            <a:picLocks noChangeAspect="1"/>
          </p:cNvPicPr>
          <p:nvPr/>
        </p:nvPicPr>
        <p:blipFill>
          <a:blip r:embed="rId3"/>
          <a:stretch>
            <a:fillRect/>
          </a:stretch>
        </p:blipFill>
        <p:spPr>
          <a:xfrm>
            <a:off x="6836888" y="2665392"/>
            <a:ext cx="4937742" cy="3867460"/>
          </a:xfrm>
          <a:prstGeom prst="rect">
            <a:avLst/>
          </a:prstGeom>
          <a:ln w="12700">
            <a:miter lim="400000"/>
          </a:ln>
        </p:spPr>
      </p:pic>
      <p:pic>
        <p:nvPicPr>
          <p:cNvPr id="4"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6"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7"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8"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9"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0" name="Line" descr="Line"/>
          <p:cNvPicPr>
            <a:picLocks/>
          </p:cNvPicPr>
          <p:nvPr/>
        </p:nvPicPr>
        <p:blipFill>
          <a:blip r:embed="rId8"/>
          <a:stretch>
            <a:fillRect/>
          </a:stretch>
        </p:blipFill>
        <p:spPr>
          <a:xfrm rot="14154307">
            <a:off x="2849313" y="2220642"/>
            <a:ext cx="285521" cy="202587"/>
          </a:xfrm>
          <a:prstGeom prst="rect">
            <a:avLst/>
          </a:prstGeom>
        </p:spPr>
      </p:pic>
      <p:pic>
        <p:nvPicPr>
          <p:cNvPr id="11" name="Line" descr="Line"/>
          <p:cNvPicPr>
            <a:picLocks/>
          </p:cNvPicPr>
          <p:nvPr/>
        </p:nvPicPr>
        <p:blipFill>
          <a:blip r:embed="rId9"/>
          <a:stretch>
            <a:fillRect/>
          </a:stretch>
        </p:blipFill>
        <p:spPr>
          <a:xfrm rot="18398650">
            <a:off x="3545618" y="2212914"/>
            <a:ext cx="296423" cy="202587"/>
          </a:xfrm>
          <a:prstGeom prst="rect">
            <a:avLst/>
          </a:prstGeom>
        </p:spPr>
      </p:pic>
      <p:pic>
        <p:nvPicPr>
          <p:cNvPr id="12" name="Line" descr="Line"/>
          <p:cNvPicPr>
            <a:picLocks/>
          </p:cNvPicPr>
          <p:nvPr/>
        </p:nvPicPr>
        <p:blipFill>
          <a:blip r:embed="rId10"/>
          <a:stretch>
            <a:fillRect/>
          </a:stretch>
        </p:blipFill>
        <p:spPr>
          <a:xfrm rot="3818335">
            <a:off x="2779421" y="1681365"/>
            <a:ext cx="290722" cy="202587"/>
          </a:xfrm>
          <a:prstGeom prst="rect">
            <a:avLst/>
          </a:prstGeom>
        </p:spPr>
      </p:pic>
      <p:pic>
        <p:nvPicPr>
          <p:cNvPr id="13" name="Line" descr="Line"/>
          <p:cNvPicPr>
            <a:picLocks/>
          </p:cNvPicPr>
          <p:nvPr/>
        </p:nvPicPr>
        <p:blipFill>
          <a:blip r:embed="rId11"/>
          <a:stretch>
            <a:fillRect/>
          </a:stretch>
        </p:blipFill>
        <p:spPr>
          <a:xfrm rot="7063589">
            <a:off x="1863488" y="1674409"/>
            <a:ext cx="305850" cy="202587"/>
          </a:xfrm>
          <a:prstGeom prst="rect">
            <a:avLst/>
          </a:prstGeom>
        </p:spPr>
      </p:pic>
      <p:sp>
        <p:nvSpPr>
          <p:cNvPr id="14"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5"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7" name="a lin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t>a line</a:t>
            </a:r>
          </a:p>
          <a:p>
            <a:pPr>
              <a:defRPr sz="2400"/>
            </a:pPr>
            <a:r>
              <a:t>becomes a point</a:t>
            </a: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0" name="Line"/>
          <p:cNvSpPr/>
          <p:nvPr/>
        </p:nvSpPr>
        <p:spPr>
          <a:xfrm>
            <a:off x="2119927" y="4263184"/>
            <a:ext cx="2413043" cy="1"/>
          </a:xfrm>
          <a:prstGeom prst="line">
            <a:avLst/>
          </a:prstGeom>
          <a:ln w="25400">
            <a:solidFill>
              <a:srgbClr val="000000"/>
            </a:solidFill>
            <a:miter lim="400000"/>
            <a:headEnd type="arrow"/>
          </a:ln>
        </p:spPr>
        <p:txBody>
          <a:bodyPr lIns="42520" tIns="42520" rIns="42520" bIns="42520" anchor="ctr"/>
          <a:lstStyle/>
          <a:p>
            <a:pPr>
              <a:defRPr sz="2400"/>
            </a:pPr>
            <a:endParaRPr/>
          </a:p>
        </p:txBody>
      </p:sp>
      <p:sp>
        <p:nvSpPr>
          <p:cNvPr id="21" name="Line"/>
          <p:cNvSpPr/>
          <p:nvPr/>
        </p:nvSpPr>
        <p:spPr>
          <a:xfrm flipV="1">
            <a:off x="2870779" y="4265983"/>
            <a:ext cx="1" cy="330399"/>
          </a:xfrm>
          <a:prstGeom prst="line">
            <a:avLst/>
          </a:prstGeom>
          <a:ln w="25400">
            <a:solidFill>
              <a:srgbClr val="000000"/>
            </a:solidFill>
            <a:miter lim="400000"/>
            <a:tailEnd type="triangle"/>
          </a:ln>
        </p:spPr>
        <p:txBody>
          <a:bodyPr lIns="42520" tIns="42520" rIns="42520" bIns="42520" anchor="ctr"/>
          <a:lstStyle/>
          <a:p>
            <a:pPr>
              <a:defRPr sz="2400"/>
            </a:pPr>
            <a:endParaRPr/>
          </a:p>
        </p:txBody>
      </p:sp>
      <p:sp>
        <p:nvSpPr>
          <p:cNvPr id="22" name="Circle"/>
          <p:cNvSpPr/>
          <p:nvPr/>
        </p:nvSpPr>
        <p:spPr>
          <a:xfrm>
            <a:off x="9253169" y="4223742"/>
            <a:ext cx="105180" cy="78885"/>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sp>
        <p:nvSpPr>
          <p:cNvPr id="23" name="Connection Line"/>
          <p:cNvSpPr/>
          <p:nvPr/>
        </p:nvSpPr>
        <p:spPr>
          <a:xfrm>
            <a:off x="2868878" y="4417146"/>
            <a:ext cx="245334" cy="169030"/>
          </a:xfrm>
          <a:custGeom>
            <a:avLst/>
            <a:gdLst/>
            <a:ahLst/>
            <a:cxnLst>
              <a:cxn ang="0">
                <a:pos x="wd2" y="hd2"/>
              </a:cxn>
              <a:cxn ang="5400000">
                <a:pos x="wd2" y="hd2"/>
              </a:cxn>
              <a:cxn ang="10800000">
                <a:pos x="wd2" y="hd2"/>
              </a:cxn>
              <a:cxn ang="16200000">
                <a:pos x="wd2" y="hd2"/>
              </a:cxn>
            </a:cxnLst>
            <a:rect l="0" t="0" r="r" b="b"/>
            <a:pathLst>
              <a:path w="21600" h="19548" extrusionOk="0">
                <a:moveTo>
                  <a:pt x="21600" y="19548"/>
                </a:moveTo>
                <a:cubicBezTo>
                  <a:pt x="18932" y="4271"/>
                  <a:pt x="11732" y="-2052"/>
                  <a:pt x="0" y="580"/>
                </a:cubicBezTo>
              </a:path>
            </a:pathLst>
          </a:custGeom>
          <a:ln w="25400">
            <a:solidFill>
              <a:schemeClr val="accent5"/>
            </a:solidFill>
            <a:miter lim="400000"/>
          </a:ln>
        </p:spPr>
        <p:txBody>
          <a:bodyPr lIns="76535" tIns="38268" rIns="76535" bIns="38268"/>
          <a:lstStyle/>
          <a:p>
            <a:endParaRPr/>
          </a:p>
        </p:txBody>
      </p:sp>
      <p:pic>
        <p:nvPicPr>
          <p:cNvPr id="24"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pic>
        <p:nvPicPr>
          <p:cNvPr id="25"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6"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353036431"/>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3" name="Image" descr="Image"/>
          <p:cNvPicPr>
            <a:picLocks noChangeAspect="1"/>
          </p:cNvPicPr>
          <p:nvPr/>
        </p:nvPicPr>
        <p:blipFill>
          <a:blip r:embed="rId3"/>
          <a:stretch>
            <a:fillRect/>
          </a:stretch>
        </p:blipFill>
        <p:spPr>
          <a:xfrm>
            <a:off x="6836888" y="2665392"/>
            <a:ext cx="4937742" cy="3867460"/>
          </a:xfrm>
          <a:prstGeom prst="rect">
            <a:avLst/>
          </a:prstGeom>
          <a:ln w="12700">
            <a:miter lim="400000"/>
          </a:ln>
        </p:spPr>
      </p:pic>
      <p:pic>
        <p:nvPicPr>
          <p:cNvPr id="4"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6"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7"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8"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9"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0" name="Line" descr="Line"/>
          <p:cNvPicPr>
            <a:picLocks/>
          </p:cNvPicPr>
          <p:nvPr/>
        </p:nvPicPr>
        <p:blipFill>
          <a:blip r:embed="rId8"/>
          <a:stretch>
            <a:fillRect/>
          </a:stretch>
        </p:blipFill>
        <p:spPr>
          <a:xfrm rot="14154307">
            <a:off x="2849313" y="2220642"/>
            <a:ext cx="285521" cy="202587"/>
          </a:xfrm>
          <a:prstGeom prst="rect">
            <a:avLst/>
          </a:prstGeom>
        </p:spPr>
      </p:pic>
      <p:pic>
        <p:nvPicPr>
          <p:cNvPr id="11" name="Line" descr="Line"/>
          <p:cNvPicPr>
            <a:picLocks/>
          </p:cNvPicPr>
          <p:nvPr/>
        </p:nvPicPr>
        <p:blipFill>
          <a:blip r:embed="rId9"/>
          <a:stretch>
            <a:fillRect/>
          </a:stretch>
        </p:blipFill>
        <p:spPr>
          <a:xfrm rot="18398650">
            <a:off x="3545618" y="2212914"/>
            <a:ext cx="296423" cy="202587"/>
          </a:xfrm>
          <a:prstGeom prst="rect">
            <a:avLst/>
          </a:prstGeom>
        </p:spPr>
      </p:pic>
      <p:pic>
        <p:nvPicPr>
          <p:cNvPr id="12" name="Line" descr="Line"/>
          <p:cNvPicPr>
            <a:picLocks/>
          </p:cNvPicPr>
          <p:nvPr/>
        </p:nvPicPr>
        <p:blipFill>
          <a:blip r:embed="rId10"/>
          <a:stretch>
            <a:fillRect/>
          </a:stretch>
        </p:blipFill>
        <p:spPr>
          <a:xfrm rot="3818335">
            <a:off x="2779421" y="1681365"/>
            <a:ext cx="290722" cy="202587"/>
          </a:xfrm>
          <a:prstGeom prst="rect">
            <a:avLst/>
          </a:prstGeom>
        </p:spPr>
      </p:pic>
      <p:pic>
        <p:nvPicPr>
          <p:cNvPr id="13" name="Line" descr="Line"/>
          <p:cNvPicPr>
            <a:picLocks/>
          </p:cNvPicPr>
          <p:nvPr/>
        </p:nvPicPr>
        <p:blipFill>
          <a:blip r:embed="rId11"/>
          <a:stretch>
            <a:fillRect/>
          </a:stretch>
        </p:blipFill>
        <p:spPr>
          <a:xfrm rot="7063589">
            <a:off x="1863488" y="1674409"/>
            <a:ext cx="305850" cy="202587"/>
          </a:xfrm>
          <a:prstGeom prst="rect">
            <a:avLst/>
          </a:prstGeom>
        </p:spPr>
      </p:pic>
      <p:sp>
        <p:nvSpPr>
          <p:cNvPr id="14"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5"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7" name="a lin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t>a line</a:t>
            </a:r>
          </a:p>
          <a:p>
            <a:pPr>
              <a:defRPr sz="2400"/>
            </a:pPr>
            <a:r>
              <a:t>becomes a point</a:t>
            </a: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0" name="Line"/>
          <p:cNvSpPr/>
          <p:nvPr/>
        </p:nvSpPr>
        <p:spPr>
          <a:xfrm flipV="1">
            <a:off x="1788924" y="3833985"/>
            <a:ext cx="2966438" cy="887934"/>
          </a:xfrm>
          <a:prstGeom prst="line">
            <a:avLst/>
          </a:prstGeom>
          <a:ln w="25400">
            <a:solidFill>
              <a:srgbClr val="000000"/>
            </a:solidFill>
            <a:miter lim="400000"/>
            <a:headEnd type="arrow"/>
          </a:ln>
        </p:spPr>
        <p:txBody>
          <a:bodyPr lIns="42520" tIns="42520" rIns="42520" bIns="42520" anchor="ctr"/>
          <a:lstStyle/>
          <a:p>
            <a:pPr>
              <a:defRPr sz="2400"/>
            </a:pPr>
            <a:endParaRPr/>
          </a:p>
        </p:txBody>
      </p:sp>
      <p:sp>
        <p:nvSpPr>
          <p:cNvPr id="21" name="Circle"/>
          <p:cNvSpPr/>
          <p:nvPr/>
        </p:nvSpPr>
        <p:spPr>
          <a:xfrm>
            <a:off x="9729419" y="4356021"/>
            <a:ext cx="105180" cy="78886"/>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sp>
        <p:nvSpPr>
          <p:cNvPr id="22" name="Connection Line"/>
          <p:cNvSpPr/>
          <p:nvPr/>
        </p:nvSpPr>
        <p:spPr>
          <a:xfrm>
            <a:off x="2797858" y="4460146"/>
            <a:ext cx="299797" cy="134646"/>
          </a:xfrm>
          <a:custGeom>
            <a:avLst/>
            <a:gdLst/>
            <a:ahLst/>
            <a:cxnLst>
              <a:cxn ang="0">
                <a:pos x="wd2" y="hd2"/>
              </a:cxn>
              <a:cxn ang="5400000">
                <a:pos x="wd2" y="hd2"/>
              </a:cxn>
              <a:cxn ang="10800000">
                <a:pos x="wd2" y="hd2"/>
              </a:cxn>
              <a:cxn ang="16200000">
                <a:pos x="wd2" y="hd2"/>
              </a:cxn>
            </a:cxnLst>
            <a:rect l="0" t="0" r="r" b="b"/>
            <a:pathLst>
              <a:path w="21600" h="18118" extrusionOk="0">
                <a:moveTo>
                  <a:pt x="21600" y="18118"/>
                </a:moveTo>
                <a:cubicBezTo>
                  <a:pt x="18685" y="1820"/>
                  <a:pt x="11485" y="-3482"/>
                  <a:pt x="0" y="2211"/>
                </a:cubicBezTo>
              </a:path>
            </a:pathLst>
          </a:custGeom>
          <a:ln w="25400">
            <a:solidFill>
              <a:schemeClr val="accent5"/>
            </a:solidFill>
            <a:miter lim="400000"/>
          </a:ln>
        </p:spPr>
        <p:txBody>
          <a:bodyPr lIns="76535" tIns="38268" rIns="76535" bIns="38268"/>
          <a:lstStyle/>
          <a:p>
            <a:endParaRPr/>
          </a:p>
        </p:txBody>
      </p:sp>
      <p:sp>
        <p:nvSpPr>
          <p:cNvPr id="23" name="Line"/>
          <p:cNvSpPr/>
          <p:nvPr/>
        </p:nvSpPr>
        <p:spPr>
          <a:xfrm flipH="1" flipV="1">
            <a:off x="2746833" y="4436344"/>
            <a:ext cx="123947" cy="160038"/>
          </a:xfrm>
          <a:prstGeom prst="line">
            <a:avLst/>
          </a:prstGeom>
          <a:ln w="25400">
            <a:solidFill>
              <a:srgbClr val="000000"/>
            </a:solidFill>
            <a:miter lim="400000"/>
            <a:tailEnd type="triangle"/>
          </a:ln>
        </p:spPr>
        <p:txBody>
          <a:bodyPr lIns="42520" tIns="42520" rIns="42520" bIns="42520" anchor="ctr"/>
          <a:lstStyle/>
          <a:p>
            <a:pPr>
              <a:defRPr sz="2400"/>
            </a:pPr>
            <a:endParaRPr/>
          </a:p>
        </p:txBody>
      </p:sp>
      <p:pic>
        <p:nvPicPr>
          <p:cNvPr id="24"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sp>
        <p:nvSpPr>
          <p:cNvPr id="25" name="Line"/>
          <p:cNvSpPr/>
          <p:nvPr/>
        </p:nvSpPr>
        <p:spPr>
          <a:xfrm flipH="1" flipV="1">
            <a:off x="2493892" y="4114985"/>
            <a:ext cx="640124" cy="818246"/>
          </a:xfrm>
          <a:prstGeom prst="line">
            <a:avLst/>
          </a:prstGeom>
          <a:ln w="25400">
            <a:solidFill>
              <a:srgbClr val="000000"/>
            </a:solidFill>
            <a:prstDash val="sysDot"/>
            <a:miter lim="400000"/>
          </a:ln>
        </p:spPr>
        <p:txBody>
          <a:bodyPr lIns="42520" tIns="42520" rIns="42520" bIns="42520" anchor="ctr"/>
          <a:lstStyle/>
          <a:p>
            <a:pPr>
              <a:defRPr sz="2400"/>
            </a:pPr>
            <a:endParaRPr/>
          </a:p>
        </p:txBody>
      </p:sp>
      <p:pic>
        <p:nvPicPr>
          <p:cNvPr id="26"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7"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353036431"/>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3" name="Image" descr="Image"/>
          <p:cNvPicPr>
            <a:picLocks noChangeAspect="1"/>
          </p:cNvPicPr>
          <p:nvPr/>
        </p:nvPicPr>
        <p:blipFill>
          <a:blip r:embed="rId3"/>
          <a:stretch>
            <a:fillRect/>
          </a:stretch>
        </p:blipFill>
        <p:spPr>
          <a:xfrm>
            <a:off x="370467" y="2731349"/>
            <a:ext cx="5000626" cy="3735547"/>
          </a:xfrm>
          <a:prstGeom prst="rect">
            <a:avLst/>
          </a:prstGeom>
          <a:ln w="12700">
            <a:miter lim="400000"/>
          </a:ln>
        </p:spPr>
      </p:pic>
      <p:sp>
        <p:nvSpPr>
          <p:cNvPr id="4" name="Line"/>
          <p:cNvSpPr/>
          <p:nvPr/>
        </p:nvSpPr>
        <p:spPr>
          <a:xfrm flipV="1">
            <a:off x="2186295" y="3446660"/>
            <a:ext cx="2251505" cy="1689408"/>
          </a:xfrm>
          <a:prstGeom prst="line">
            <a:avLst/>
          </a:prstGeom>
          <a:ln w="25400">
            <a:solidFill>
              <a:srgbClr val="000000"/>
            </a:solidFill>
            <a:miter lim="400000"/>
            <a:headEnd type="arrow"/>
          </a:ln>
        </p:spPr>
        <p:txBody>
          <a:bodyPr lIns="42520" tIns="42520" rIns="42520" bIns="42520" anchor="ctr"/>
          <a:lstStyle/>
          <a:p>
            <a:pPr>
              <a:defRPr sz="2400"/>
            </a:pPr>
            <a:endParaRPr/>
          </a:p>
        </p:txBody>
      </p:sp>
      <p:pic>
        <p:nvPicPr>
          <p:cNvPr id="5" name="Image" descr="Image"/>
          <p:cNvPicPr>
            <a:picLocks noChangeAspect="1"/>
          </p:cNvPicPr>
          <p:nvPr/>
        </p:nvPicPr>
        <p:blipFill>
          <a:blip r:embed="rId4"/>
          <a:stretch>
            <a:fillRect/>
          </a:stretch>
        </p:blipFill>
        <p:spPr>
          <a:xfrm>
            <a:off x="6836888" y="2665392"/>
            <a:ext cx="4937742" cy="3867460"/>
          </a:xfrm>
          <a:prstGeom prst="rect">
            <a:avLst/>
          </a:prstGeom>
          <a:ln w="12700">
            <a:miter lim="400000"/>
          </a:ln>
        </p:spPr>
      </p:pic>
      <p:pic>
        <p:nvPicPr>
          <p:cNvPr id="6" name="latex-image-1.pdf" descr="latex-image-1.pdf"/>
          <p:cNvPicPr>
            <a:picLocks noChangeAspect="1"/>
          </p:cNvPicPr>
          <p:nvPr/>
        </p:nvPicPr>
        <p:blipFill>
          <a:blip r:embed="rId5"/>
          <a:stretch>
            <a:fillRect/>
          </a:stretch>
        </p:blipFill>
        <p:spPr>
          <a:xfrm>
            <a:off x="1774031" y="1866305"/>
            <a:ext cx="2119313" cy="294680"/>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1" name="Line" descr="Line"/>
          <p:cNvPicPr>
            <a:picLocks/>
          </p:cNvPicPr>
          <p:nvPr/>
        </p:nvPicPr>
        <p:blipFill>
          <a:blip r:embed="rId8"/>
          <a:stretch>
            <a:fillRect/>
          </a:stretch>
        </p:blipFill>
        <p:spPr>
          <a:xfrm rot="14154307">
            <a:off x="2849313" y="2220642"/>
            <a:ext cx="285521" cy="202587"/>
          </a:xfrm>
          <a:prstGeom prst="rect">
            <a:avLst/>
          </a:prstGeom>
        </p:spPr>
      </p:pic>
      <p:pic>
        <p:nvPicPr>
          <p:cNvPr id="12" name="Line" descr="Line"/>
          <p:cNvPicPr>
            <a:picLocks/>
          </p:cNvPicPr>
          <p:nvPr/>
        </p:nvPicPr>
        <p:blipFill>
          <a:blip r:embed="rId9"/>
          <a:stretch>
            <a:fillRect/>
          </a:stretch>
        </p:blipFill>
        <p:spPr>
          <a:xfrm rot="18398650">
            <a:off x="3545618" y="2212914"/>
            <a:ext cx="296423" cy="202587"/>
          </a:xfrm>
          <a:prstGeom prst="rect">
            <a:avLst/>
          </a:prstGeom>
        </p:spPr>
      </p:pic>
      <p:pic>
        <p:nvPicPr>
          <p:cNvPr id="13" name="Line" descr="Line"/>
          <p:cNvPicPr>
            <a:picLocks/>
          </p:cNvPicPr>
          <p:nvPr/>
        </p:nvPicPr>
        <p:blipFill>
          <a:blip r:embed="rId10"/>
          <a:stretch>
            <a:fillRect/>
          </a:stretch>
        </p:blipFill>
        <p:spPr>
          <a:xfrm rot="3818335">
            <a:off x="2779421" y="1681365"/>
            <a:ext cx="290722" cy="202587"/>
          </a:xfrm>
          <a:prstGeom prst="rect">
            <a:avLst/>
          </a:prstGeom>
        </p:spPr>
      </p:pic>
      <p:pic>
        <p:nvPicPr>
          <p:cNvPr id="14" name="Line" descr="Line"/>
          <p:cNvPicPr>
            <a:picLocks/>
          </p:cNvPicPr>
          <p:nvPr/>
        </p:nvPicPr>
        <p:blipFill>
          <a:blip r:embed="rId11"/>
          <a:stretch>
            <a:fillRect/>
          </a:stretch>
        </p:blipFill>
        <p:spPr>
          <a:xfrm rot="7063589">
            <a:off x="1863488" y="1674409"/>
            <a:ext cx="305850" cy="202587"/>
          </a:xfrm>
          <a:prstGeom prst="rect">
            <a:avLst/>
          </a:prstGeom>
        </p:spPr>
      </p:pic>
      <p:sp>
        <p:nvSpPr>
          <p:cNvPr id="15"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6"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7"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8" name="a lin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t>a line</a:t>
            </a:r>
          </a:p>
          <a:p>
            <a:pPr>
              <a:defRPr sz="2400"/>
            </a:pPr>
            <a:r>
              <a:t>becomes a point</a:t>
            </a:r>
          </a:p>
        </p:txBody>
      </p:sp>
      <p:sp>
        <p:nvSpPr>
          <p:cNvPr id="19"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0"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1" name="Circle"/>
          <p:cNvSpPr/>
          <p:nvPr/>
        </p:nvSpPr>
        <p:spPr>
          <a:xfrm>
            <a:off x="10336638" y="4561403"/>
            <a:ext cx="105180" cy="78886"/>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pic>
        <p:nvPicPr>
          <p:cNvPr id="22"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sp>
        <p:nvSpPr>
          <p:cNvPr id="23" name="Connection Line"/>
          <p:cNvSpPr/>
          <p:nvPr/>
        </p:nvSpPr>
        <p:spPr>
          <a:xfrm>
            <a:off x="2718422" y="4390643"/>
            <a:ext cx="379233" cy="204149"/>
          </a:xfrm>
          <a:custGeom>
            <a:avLst/>
            <a:gdLst/>
            <a:ahLst/>
            <a:cxnLst>
              <a:cxn ang="0">
                <a:pos x="wd2" y="hd2"/>
              </a:cxn>
              <a:cxn ang="5400000">
                <a:pos x="wd2" y="hd2"/>
              </a:cxn>
              <a:cxn ang="10800000">
                <a:pos x="wd2" y="hd2"/>
              </a:cxn>
              <a:cxn ang="16200000">
                <a:pos x="wd2" y="hd2"/>
              </a:cxn>
            </a:cxnLst>
            <a:rect l="0" t="0" r="r" b="b"/>
            <a:pathLst>
              <a:path w="21600" h="16446" extrusionOk="0">
                <a:moveTo>
                  <a:pt x="21600" y="16446"/>
                </a:moveTo>
                <a:cubicBezTo>
                  <a:pt x="19180" y="-2799"/>
                  <a:pt x="11980" y="-5154"/>
                  <a:pt x="0" y="9381"/>
                </a:cubicBezTo>
              </a:path>
            </a:pathLst>
          </a:custGeom>
          <a:ln w="25400">
            <a:solidFill>
              <a:schemeClr val="accent5"/>
            </a:solidFill>
            <a:miter lim="400000"/>
            <a:tailEnd type="stealth"/>
          </a:ln>
        </p:spPr>
        <p:txBody>
          <a:bodyPr lIns="76535" tIns="38268" rIns="76535" bIns="38268"/>
          <a:lstStyle/>
          <a:p>
            <a:endParaRPr/>
          </a:p>
        </p:txBody>
      </p:sp>
      <p:sp>
        <p:nvSpPr>
          <p:cNvPr id="24" name="Line"/>
          <p:cNvSpPr/>
          <p:nvPr/>
        </p:nvSpPr>
        <p:spPr>
          <a:xfrm flipH="1" flipV="1">
            <a:off x="2430140" y="4268644"/>
            <a:ext cx="881279" cy="660959"/>
          </a:xfrm>
          <a:prstGeom prst="line">
            <a:avLst/>
          </a:prstGeom>
          <a:ln w="25400">
            <a:solidFill>
              <a:srgbClr val="000000"/>
            </a:solidFill>
            <a:prstDash val="sysDot"/>
            <a:miter lim="400000"/>
          </a:ln>
        </p:spPr>
        <p:txBody>
          <a:bodyPr lIns="42520" tIns="42520" rIns="42520" bIns="42520" anchor="ctr"/>
          <a:lstStyle/>
          <a:p>
            <a:pPr>
              <a:defRPr sz="2400"/>
            </a:pPr>
            <a:endParaRPr/>
          </a:p>
        </p:txBody>
      </p:sp>
      <p:pic>
        <p:nvPicPr>
          <p:cNvPr id="25"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6"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353036431"/>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3" name="Image" descr="Image"/>
          <p:cNvPicPr>
            <a:picLocks noChangeAspect="1"/>
          </p:cNvPicPr>
          <p:nvPr/>
        </p:nvPicPr>
        <p:blipFill>
          <a:blip r:embed="rId3"/>
          <a:stretch>
            <a:fillRect/>
          </a:stretch>
        </p:blipFill>
        <p:spPr>
          <a:xfrm>
            <a:off x="370467" y="2731349"/>
            <a:ext cx="5000626" cy="3735547"/>
          </a:xfrm>
          <a:prstGeom prst="rect">
            <a:avLst/>
          </a:prstGeom>
          <a:ln w="12700">
            <a:miter lim="400000"/>
          </a:ln>
        </p:spPr>
      </p:pic>
      <p:sp>
        <p:nvSpPr>
          <p:cNvPr id="4" name="Line"/>
          <p:cNvSpPr/>
          <p:nvPr/>
        </p:nvSpPr>
        <p:spPr>
          <a:xfrm flipV="1">
            <a:off x="3326449" y="3465636"/>
            <a:ext cx="1" cy="2048091"/>
          </a:xfrm>
          <a:prstGeom prst="line">
            <a:avLst/>
          </a:prstGeom>
          <a:ln w="25400">
            <a:solidFill>
              <a:srgbClr val="000000"/>
            </a:solidFill>
            <a:miter lim="400000"/>
            <a:headEnd type="arrow"/>
          </a:ln>
        </p:spPr>
        <p:txBody>
          <a:bodyPr lIns="42520" tIns="42520" rIns="42520" bIns="42520" anchor="ctr"/>
          <a:lstStyle/>
          <a:p>
            <a:pPr>
              <a:defRPr sz="2400"/>
            </a:pPr>
            <a:endParaRPr/>
          </a:p>
        </p:txBody>
      </p:sp>
      <p:pic>
        <p:nvPicPr>
          <p:cNvPr id="5" name="Image" descr="Image"/>
          <p:cNvPicPr>
            <a:picLocks noChangeAspect="1"/>
          </p:cNvPicPr>
          <p:nvPr/>
        </p:nvPicPr>
        <p:blipFill>
          <a:blip r:embed="rId4"/>
          <a:stretch>
            <a:fillRect/>
          </a:stretch>
        </p:blipFill>
        <p:spPr>
          <a:xfrm>
            <a:off x="6836888" y="2665392"/>
            <a:ext cx="4937742" cy="3867460"/>
          </a:xfrm>
          <a:prstGeom prst="rect">
            <a:avLst/>
          </a:prstGeom>
          <a:ln w="12700">
            <a:miter lim="400000"/>
          </a:ln>
        </p:spPr>
      </p:pic>
      <p:pic>
        <p:nvPicPr>
          <p:cNvPr id="6" name="latex-image-1.pdf" descr="latex-image-1.pdf"/>
          <p:cNvPicPr>
            <a:picLocks noChangeAspect="1"/>
          </p:cNvPicPr>
          <p:nvPr/>
        </p:nvPicPr>
        <p:blipFill>
          <a:blip r:embed="rId5"/>
          <a:stretch>
            <a:fillRect/>
          </a:stretch>
        </p:blipFill>
        <p:spPr>
          <a:xfrm>
            <a:off x="1774031" y="1866305"/>
            <a:ext cx="2119313" cy="294680"/>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1" name="Line" descr="Line"/>
          <p:cNvPicPr>
            <a:picLocks/>
          </p:cNvPicPr>
          <p:nvPr/>
        </p:nvPicPr>
        <p:blipFill>
          <a:blip r:embed="rId8"/>
          <a:stretch>
            <a:fillRect/>
          </a:stretch>
        </p:blipFill>
        <p:spPr>
          <a:xfrm rot="14154307">
            <a:off x="2849313" y="2220642"/>
            <a:ext cx="285521" cy="202587"/>
          </a:xfrm>
          <a:prstGeom prst="rect">
            <a:avLst/>
          </a:prstGeom>
        </p:spPr>
      </p:pic>
      <p:pic>
        <p:nvPicPr>
          <p:cNvPr id="12" name="Line" descr="Line"/>
          <p:cNvPicPr>
            <a:picLocks/>
          </p:cNvPicPr>
          <p:nvPr/>
        </p:nvPicPr>
        <p:blipFill>
          <a:blip r:embed="rId9"/>
          <a:stretch>
            <a:fillRect/>
          </a:stretch>
        </p:blipFill>
        <p:spPr>
          <a:xfrm rot="18398650">
            <a:off x="3545618" y="2212914"/>
            <a:ext cx="296423" cy="202587"/>
          </a:xfrm>
          <a:prstGeom prst="rect">
            <a:avLst/>
          </a:prstGeom>
        </p:spPr>
      </p:pic>
      <p:pic>
        <p:nvPicPr>
          <p:cNvPr id="13" name="Line" descr="Line"/>
          <p:cNvPicPr>
            <a:picLocks/>
          </p:cNvPicPr>
          <p:nvPr/>
        </p:nvPicPr>
        <p:blipFill>
          <a:blip r:embed="rId10"/>
          <a:stretch>
            <a:fillRect/>
          </a:stretch>
        </p:blipFill>
        <p:spPr>
          <a:xfrm rot="3818335">
            <a:off x="2779421" y="1681365"/>
            <a:ext cx="290722" cy="202587"/>
          </a:xfrm>
          <a:prstGeom prst="rect">
            <a:avLst/>
          </a:prstGeom>
        </p:spPr>
      </p:pic>
      <p:pic>
        <p:nvPicPr>
          <p:cNvPr id="14" name="Line" descr="Line"/>
          <p:cNvPicPr>
            <a:picLocks/>
          </p:cNvPicPr>
          <p:nvPr/>
        </p:nvPicPr>
        <p:blipFill>
          <a:blip r:embed="rId11"/>
          <a:stretch>
            <a:fillRect/>
          </a:stretch>
        </p:blipFill>
        <p:spPr>
          <a:xfrm rot="7063589">
            <a:off x="1863488" y="1674409"/>
            <a:ext cx="305850" cy="202587"/>
          </a:xfrm>
          <a:prstGeom prst="rect">
            <a:avLst/>
          </a:prstGeom>
        </p:spPr>
      </p:pic>
      <p:sp>
        <p:nvSpPr>
          <p:cNvPr id="15"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6"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7"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8" name="a lin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t>a line</a:t>
            </a:r>
          </a:p>
          <a:p>
            <a:pPr>
              <a:defRPr sz="2400"/>
            </a:pPr>
            <a:r>
              <a:t>becomes a point</a:t>
            </a:r>
          </a:p>
        </p:txBody>
      </p:sp>
      <p:sp>
        <p:nvSpPr>
          <p:cNvPr id="19"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0"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pic>
        <p:nvPicPr>
          <p:cNvPr id="21"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sp>
        <p:nvSpPr>
          <p:cNvPr id="22" name="Connection Line"/>
          <p:cNvSpPr/>
          <p:nvPr/>
        </p:nvSpPr>
        <p:spPr>
          <a:xfrm>
            <a:off x="2665030" y="4433441"/>
            <a:ext cx="432625" cy="166932"/>
          </a:xfrm>
          <a:custGeom>
            <a:avLst/>
            <a:gdLst/>
            <a:ahLst/>
            <a:cxnLst>
              <a:cxn ang="0">
                <a:pos x="wd2" y="hd2"/>
              </a:cxn>
              <a:cxn ang="5400000">
                <a:pos x="wd2" y="hd2"/>
              </a:cxn>
              <a:cxn ang="10800000">
                <a:pos x="wd2" y="hd2"/>
              </a:cxn>
              <a:cxn ang="16200000">
                <a:pos x="wd2" y="hd2"/>
              </a:cxn>
            </a:cxnLst>
            <a:rect l="0" t="0" r="r" b="b"/>
            <a:pathLst>
              <a:path w="21600" h="16201" extrusionOk="0">
                <a:moveTo>
                  <a:pt x="21600" y="15659"/>
                </a:moveTo>
                <a:cubicBezTo>
                  <a:pt x="14032" y="-5399"/>
                  <a:pt x="6832" y="-5218"/>
                  <a:pt x="0" y="16201"/>
                </a:cubicBezTo>
              </a:path>
            </a:pathLst>
          </a:custGeom>
          <a:ln w="25400">
            <a:solidFill>
              <a:schemeClr val="accent5"/>
            </a:solidFill>
            <a:miter lim="400000"/>
            <a:tailEnd type="stealth"/>
          </a:ln>
        </p:spPr>
        <p:txBody>
          <a:bodyPr lIns="76535" tIns="38268" rIns="76535" bIns="38268"/>
          <a:lstStyle/>
          <a:p>
            <a:endParaRPr/>
          </a:p>
        </p:txBody>
      </p:sp>
      <p:sp>
        <p:nvSpPr>
          <p:cNvPr id="23" name="Line"/>
          <p:cNvSpPr/>
          <p:nvPr/>
        </p:nvSpPr>
        <p:spPr>
          <a:xfrm flipH="1">
            <a:off x="2387449" y="4599123"/>
            <a:ext cx="1202723" cy="1"/>
          </a:xfrm>
          <a:prstGeom prst="line">
            <a:avLst/>
          </a:prstGeom>
          <a:ln w="25400">
            <a:solidFill>
              <a:srgbClr val="000000"/>
            </a:solidFill>
            <a:prstDash val="sysDot"/>
            <a:miter lim="400000"/>
          </a:ln>
        </p:spPr>
        <p:txBody>
          <a:bodyPr lIns="42520" tIns="42520" rIns="42520" bIns="42520" anchor="ctr"/>
          <a:lstStyle/>
          <a:p>
            <a:pPr>
              <a:defRPr sz="2400"/>
            </a:pPr>
            <a:endParaRPr/>
          </a:p>
        </p:txBody>
      </p:sp>
      <p:sp>
        <p:nvSpPr>
          <p:cNvPr id="24" name="Line"/>
          <p:cNvSpPr/>
          <p:nvPr/>
        </p:nvSpPr>
        <p:spPr>
          <a:xfrm flipH="1">
            <a:off x="2409875" y="4596380"/>
            <a:ext cx="460904" cy="1"/>
          </a:xfrm>
          <a:prstGeom prst="line">
            <a:avLst/>
          </a:prstGeom>
          <a:ln w="25400">
            <a:solidFill>
              <a:srgbClr val="000000"/>
            </a:solidFill>
            <a:miter lim="400000"/>
            <a:tailEnd type="triangle"/>
          </a:ln>
        </p:spPr>
        <p:txBody>
          <a:bodyPr lIns="42520" tIns="42520" rIns="42520" bIns="42520" anchor="ctr"/>
          <a:lstStyle/>
          <a:p>
            <a:pPr>
              <a:defRPr sz="2400"/>
            </a:pPr>
            <a:endParaRPr/>
          </a:p>
        </p:txBody>
      </p:sp>
      <p:sp>
        <p:nvSpPr>
          <p:cNvPr id="25" name="Circle"/>
          <p:cNvSpPr/>
          <p:nvPr/>
        </p:nvSpPr>
        <p:spPr>
          <a:xfrm>
            <a:off x="11396294" y="4891802"/>
            <a:ext cx="105180" cy="78886"/>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pic>
        <p:nvPicPr>
          <p:cNvPr id="26"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7"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mc:AlternateContent xmlns:mc="http://schemas.openxmlformats.org/markup-compatibility/2006" xmlns:a14="http://schemas.microsoft.com/office/drawing/2010/main">
        <mc:Choice Requires="a14">
          <p:sp>
            <p:nvSpPr>
              <p:cNvPr id="28" name="TextBox 27"/>
              <p:cNvSpPr txBox="1"/>
              <p:nvPr/>
            </p:nvSpPr>
            <p:spPr>
              <a:xfrm>
                <a:off x="1099082" y="3868779"/>
                <a:ext cx="924933" cy="369332"/>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𝜌</m:t>
                      </m:r>
                      <m:r>
                        <a:rPr lang="en-US" b="0" i="1" smtClean="0">
                          <a:latin typeface="Cambria Math"/>
                        </a:rPr>
                        <m:t>=−</m:t>
                      </m:r>
                      <m:r>
                        <a:rPr lang="en-US" b="0" i="1" smtClean="0">
                          <a:latin typeface="Cambria Math"/>
                        </a:rPr>
                        <m:t>1</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1099082" y="3868779"/>
                <a:ext cx="924933" cy="369332"/>
              </a:xfrm>
              <a:prstGeom prst="rect">
                <a:avLst/>
              </a:prstGeom>
              <a:blipFill rotWithShape="1">
                <a:blip r:embed="rId16"/>
                <a:stretch>
                  <a:fillRect b="-4839"/>
                </a:stretch>
              </a:blipFill>
              <a:ln>
                <a:solidFill>
                  <a:schemeClr val="tx1"/>
                </a:solidFill>
              </a:ln>
            </p:spPr>
            <p:txBody>
              <a:bodyPr/>
              <a:lstStyle/>
              <a:p>
                <a:r>
                  <a:rPr lang="en-US">
                    <a:noFill/>
                  </a:rPr>
                  <a:t> </a:t>
                </a:r>
              </a:p>
            </p:txBody>
          </p:sp>
        </mc:Fallback>
      </mc:AlternateContent>
      <p:cxnSp>
        <p:nvCxnSpPr>
          <p:cNvPr id="30" name="Straight Arrow Connector 29"/>
          <p:cNvCxnSpPr/>
          <p:nvPr/>
        </p:nvCxnSpPr>
        <p:spPr>
          <a:xfrm>
            <a:off x="2016413" y="4054078"/>
            <a:ext cx="623914" cy="54230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896378"/>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Notes on </a:t>
                </a:r>
                <a14:m>
                  <m:oMath xmlns:m="http://schemas.openxmlformats.org/officeDocument/2006/math">
                    <m:r>
                      <a:rPr lang="en-US" i="1">
                        <a:latin typeface="Cambria Math"/>
                      </a:rPr>
                      <m:t>(</m:t>
                    </m:r>
                    <m:r>
                      <a:rPr lang="en-US" i="1">
                        <a:latin typeface="Cambria Math"/>
                      </a:rPr>
                      <m:t>𝝆</m:t>
                    </m:r>
                    <m:r>
                      <a:rPr lang="en-US" i="1">
                        <a:latin typeface="Cambria Math"/>
                      </a:rPr>
                      <m:t>,</m:t>
                    </m:r>
                    <m:r>
                      <a:rPr lang="en-US" i="1">
                        <a:latin typeface="Cambria Math"/>
                      </a:rPr>
                      <m:t>𝜽</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16434A-53B9-464E-A743-C57BBB88FF3C}"/>
                  </a:ext>
                </a:extLst>
              </p:cNvPr>
              <p:cNvSpPr txBox="1">
                <a:spLocks/>
              </p:cNvSpPr>
              <p:nvPr/>
            </p:nvSpPr>
            <p:spPr>
              <a:xfrm>
                <a:off x="203200" y="762000"/>
                <a:ext cx="11785600" cy="5715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We only care about </a:t>
                </a:r>
                <a14:m>
                  <m:oMath xmlns:m="http://schemas.openxmlformats.org/officeDocument/2006/math">
                    <m:r>
                      <a:rPr lang="en-US" b="0" i="1" smtClean="0">
                        <a:latin typeface="Cambria Math"/>
                      </a:rPr>
                      <m:t>0≤</m:t>
                    </m:r>
                    <m:r>
                      <a:rPr lang="en-US" b="0" i="1" smtClean="0">
                        <a:latin typeface="Cambria Math"/>
                      </a:rPr>
                      <m:t>𝜃</m:t>
                    </m:r>
                    <m:r>
                      <a:rPr lang="en-US" b="0" i="1" smtClean="0">
                        <a:latin typeface="Cambria Math"/>
                      </a:rPr>
                      <m:t>&lt;</m:t>
                    </m:r>
                    <m:r>
                      <a:rPr lang="en-US" b="0" i="1" smtClean="0">
                        <a:latin typeface="Cambria Math"/>
                      </a:rPr>
                      <m:t>𝜋</m:t>
                    </m:r>
                  </m:oMath>
                </a14:m>
                <a:r>
                  <a:rPr lang="en-US" dirty="0"/>
                  <a:t>, otherwise it’s symmetric.</a:t>
                </a:r>
              </a:p>
              <a:p>
                <a:r>
                  <a:rPr lang="en-US" dirty="0"/>
                  <a:t>As we so earlier, for some </a:t>
                </a:r>
                <a14:m>
                  <m:oMath xmlns:m="http://schemas.openxmlformats.org/officeDocument/2006/math">
                    <m:r>
                      <a:rPr lang="en-US" b="0" i="1" smtClean="0">
                        <a:latin typeface="Cambria Math"/>
                      </a:rPr>
                      <m:t>𝜃</m:t>
                    </m:r>
                    <m:r>
                      <a:rPr lang="en-US" b="0" i="0" smtClean="0">
                        <a:latin typeface="Cambria Math"/>
                      </a:rPr>
                      <m:t>→</m:t>
                    </m:r>
                    <m:r>
                      <a:rPr lang="en-US" b="0" i="1" smtClean="0">
                        <a:latin typeface="Cambria Math"/>
                      </a:rPr>
                      <m:t>𝑠𝑖𝑔𝑛</m:t>
                    </m:r>
                    <m:d>
                      <m:dPr>
                        <m:ctrlPr>
                          <a:rPr lang="en-US" b="0" i="1" smtClean="0">
                            <a:latin typeface="Cambria Math" panose="02040503050406030204" pitchFamily="18" charset="0"/>
                          </a:rPr>
                        </m:ctrlPr>
                      </m:dPr>
                      <m:e>
                        <m:r>
                          <a:rPr lang="en-US" b="0" i="1" smtClean="0">
                            <a:latin typeface="Cambria Math"/>
                          </a:rPr>
                          <m:t>𝜌</m:t>
                        </m:r>
                      </m:e>
                    </m:d>
                    <m:r>
                      <a:rPr lang="en-US" b="0" i="1" smtClean="0">
                        <a:latin typeface="Cambria Math"/>
                      </a:rPr>
                      <m:t>=−1</m:t>
                    </m:r>
                  </m:oMath>
                </a14:m>
                <a:r>
                  <a:rPr lang="en-US" dirty="0"/>
                  <a:t>. this is acceptable since the derivation earlier was right only for the first quadrant. </a:t>
                </a:r>
              </a:p>
            </p:txBody>
          </p:sp>
        </mc:Choice>
        <mc:Fallback xmlns="">
          <p:sp>
            <p:nvSpPr>
              <p:cNvPr id="3" name="Content Placeholder 2">
                <a:extLst>
                  <a:ext uri="{FF2B5EF4-FFF2-40B4-BE49-F238E27FC236}">
                    <a16:creationId xmlns="" xmlns:a16="http://schemas.microsoft.com/office/drawing/2014/main" id="{3D16434A-53B9-464E-A743-C57BBB88FF3C}"/>
                  </a:ext>
                </a:extLst>
              </p:cNvPr>
              <p:cNvSpPr txBox="1">
                <a:spLocks noRot="1" noChangeAspect="1" noMove="1" noResize="1" noEditPoints="1" noAdjustHandles="1" noChangeArrowheads="1" noChangeShapeType="1" noTextEdit="1"/>
              </p:cNvSpPr>
              <p:nvPr/>
            </p:nvSpPr>
            <p:spPr>
              <a:xfrm>
                <a:off x="203200" y="762000"/>
                <a:ext cx="11785600" cy="5715000"/>
              </a:xfrm>
              <a:prstGeom prst="rect">
                <a:avLst/>
              </a:prstGeom>
              <a:blipFill rotWithShape="1">
                <a:blip r:embed="rId3"/>
                <a:stretch>
                  <a:fillRect l="-879" t="-959"/>
                </a:stretch>
              </a:blipFill>
            </p:spPr>
            <p:txBody>
              <a:bodyPr/>
              <a:lstStyle/>
              <a:p>
                <a:r>
                  <a:rPr lang="en-US">
                    <a:noFill/>
                  </a:rPr>
                  <a:t> </a:t>
                </a:r>
              </a:p>
            </p:txBody>
          </p:sp>
        </mc:Fallback>
      </mc:AlternateContent>
    </p:spTree>
    <p:extLst>
      <p:ext uri="{BB962C8B-B14F-4D97-AF65-F5344CB8AC3E}">
        <p14:creationId xmlns:p14="http://schemas.microsoft.com/office/powerpoint/2010/main" val="1687292133"/>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𝝆</m:t>
                    </m:r>
                    <m:r>
                      <a:rPr lang="en-US" i="1">
                        <a:latin typeface="Cambria Math"/>
                      </a:rPr>
                      <m:t>,</m:t>
                    </m:r>
                    <m:r>
                      <a:rPr lang="en-US" i="1">
                        <a:latin typeface="Cambria Math"/>
                      </a:rPr>
                      <m:t>𝜽</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3D16434A-53B9-464E-A743-C57BBB88FF3C}"/>
              </a:ext>
            </a:extLst>
          </p:cNvPr>
          <p:cNvSpPr txBox="1">
            <a:spLocks/>
          </p:cNvSpPr>
          <p:nvPr/>
        </p:nvSpPr>
        <p:spPr>
          <a:xfrm>
            <a:off x="203200" y="762000"/>
            <a:ext cx="11785600" cy="5715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4" name="Image" descr="Image"/>
          <p:cNvPicPr>
            <a:picLocks noChangeAspect="1"/>
          </p:cNvPicPr>
          <p:nvPr/>
        </p:nvPicPr>
        <p:blipFill>
          <a:blip r:embed="rId3"/>
          <a:stretch>
            <a:fillRect/>
          </a:stretch>
        </p:blipFill>
        <p:spPr>
          <a:xfrm>
            <a:off x="6836888" y="2665392"/>
            <a:ext cx="4937742" cy="3867460"/>
          </a:xfrm>
          <a:prstGeom prst="rect">
            <a:avLst/>
          </a:prstGeom>
          <a:ln w="12700">
            <a:miter lim="400000"/>
          </a:ln>
        </p:spPr>
      </p:pic>
      <p:pic>
        <p:nvPicPr>
          <p:cNvPr id="5"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1" name="Line" descr="Line"/>
          <p:cNvPicPr>
            <a:picLocks/>
          </p:cNvPicPr>
          <p:nvPr/>
        </p:nvPicPr>
        <p:blipFill>
          <a:blip r:embed="rId8"/>
          <a:stretch>
            <a:fillRect/>
          </a:stretch>
        </p:blipFill>
        <p:spPr>
          <a:xfrm rot="14154307">
            <a:off x="2849313" y="2220642"/>
            <a:ext cx="285521" cy="202587"/>
          </a:xfrm>
          <a:prstGeom prst="rect">
            <a:avLst/>
          </a:prstGeom>
        </p:spPr>
      </p:pic>
      <p:pic>
        <p:nvPicPr>
          <p:cNvPr id="12" name="Line" descr="Line"/>
          <p:cNvPicPr>
            <a:picLocks/>
          </p:cNvPicPr>
          <p:nvPr/>
        </p:nvPicPr>
        <p:blipFill>
          <a:blip r:embed="rId9"/>
          <a:stretch>
            <a:fillRect/>
          </a:stretch>
        </p:blipFill>
        <p:spPr>
          <a:xfrm rot="18398650">
            <a:off x="3545618" y="2212914"/>
            <a:ext cx="296423" cy="202587"/>
          </a:xfrm>
          <a:prstGeom prst="rect">
            <a:avLst/>
          </a:prstGeom>
        </p:spPr>
      </p:pic>
      <p:pic>
        <p:nvPicPr>
          <p:cNvPr id="13" name="Line" descr="Line"/>
          <p:cNvPicPr>
            <a:picLocks/>
          </p:cNvPicPr>
          <p:nvPr/>
        </p:nvPicPr>
        <p:blipFill>
          <a:blip r:embed="rId10"/>
          <a:stretch>
            <a:fillRect/>
          </a:stretch>
        </p:blipFill>
        <p:spPr>
          <a:xfrm rot="3818335">
            <a:off x="2779421" y="1681365"/>
            <a:ext cx="290722" cy="202587"/>
          </a:xfrm>
          <a:prstGeom prst="rect">
            <a:avLst/>
          </a:prstGeom>
        </p:spPr>
      </p:pic>
      <p:pic>
        <p:nvPicPr>
          <p:cNvPr id="14" name="Line" descr="Line"/>
          <p:cNvPicPr>
            <a:picLocks/>
          </p:cNvPicPr>
          <p:nvPr/>
        </p:nvPicPr>
        <p:blipFill>
          <a:blip r:embed="rId11"/>
          <a:stretch>
            <a:fillRect/>
          </a:stretch>
        </p:blipFill>
        <p:spPr>
          <a:xfrm rot="7063589">
            <a:off x="1863488" y="1674409"/>
            <a:ext cx="305850" cy="202587"/>
          </a:xfrm>
          <a:prstGeom prst="rect">
            <a:avLst/>
          </a:prstGeom>
        </p:spPr>
      </p:pic>
      <p:sp>
        <p:nvSpPr>
          <p:cNvPr id="15"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6"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7" name="a point becomes a wav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lvl1pPr>
              <a:defRPr sz="2400"/>
            </a:lvl1pPr>
          </a:lstStyle>
          <a:p>
            <a:r>
              <a:rPr dirty="0"/>
              <a:t>a point becomes a wave</a:t>
            </a: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pic>
        <p:nvPicPr>
          <p:cNvPr id="28" name="latex-image-10.pdf" descr="latex-image-10.pdf"/>
          <p:cNvPicPr>
            <a:picLocks noChangeAspect="1"/>
          </p:cNvPicPr>
          <p:nvPr/>
        </p:nvPicPr>
        <p:blipFill>
          <a:blip r:embed="rId13"/>
          <a:stretch>
            <a:fillRect/>
          </a:stretch>
        </p:blipFill>
        <p:spPr>
          <a:xfrm>
            <a:off x="7203886" y="2942332"/>
            <a:ext cx="214313" cy="223242"/>
          </a:xfrm>
          <a:prstGeom prst="rect">
            <a:avLst/>
          </a:prstGeom>
          <a:ln w="12700">
            <a:miter lim="400000"/>
          </a:ln>
        </p:spPr>
      </p:pic>
      <p:pic>
        <p:nvPicPr>
          <p:cNvPr id="29" name="latex-image-9.pdf" descr="latex-image-9.pdf"/>
          <p:cNvPicPr>
            <a:picLocks noChangeAspect="1"/>
          </p:cNvPicPr>
          <p:nvPr/>
        </p:nvPicPr>
        <p:blipFill>
          <a:blip r:embed="rId14"/>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760307531"/>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𝝆</m:t>
                    </m:r>
                    <m:r>
                      <a:rPr lang="en-US" i="1">
                        <a:latin typeface="Cambria Math"/>
                      </a:rPr>
                      <m:t>,</m:t>
                    </m:r>
                    <m:r>
                      <a:rPr lang="en-US" i="1">
                        <a:latin typeface="Cambria Math"/>
                      </a:rPr>
                      <m:t>𝜽</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3D16434A-53B9-464E-A743-C57BBB88FF3C}"/>
              </a:ext>
            </a:extLst>
          </p:cNvPr>
          <p:cNvSpPr txBox="1">
            <a:spLocks/>
          </p:cNvSpPr>
          <p:nvPr/>
        </p:nvSpPr>
        <p:spPr>
          <a:xfrm>
            <a:off x="203200" y="762000"/>
            <a:ext cx="11785600" cy="5715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4" name="Image" descr="Image"/>
          <p:cNvPicPr>
            <a:picLocks noChangeAspect="1"/>
          </p:cNvPicPr>
          <p:nvPr/>
        </p:nvPicPr>
        <p:blipFill>
          <a:blip r:embed="rId3"/>
          <a:stretch>
            <a:fillRect/>
          </a:stretch>
        </p:blipFill>
        <p:spPr>
          <a:xfrm>
            <a:off x="6828650" y="2657248"/>
            <a:ext cx="4946631" cy="3874423"/>
          </a:xfrm>
          <a:prstGeom prst="rect">
            <a:avLst/>
          </a:prstGeom>
          <a:ln w="12700">
            <a:miter lim="400000"/>
          </a:ln>
        </p:spPr>
      </p:pic>
      <p:pic>
        <p:nvPicPr>
          <p:cNvPr id="5"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1" name="Line" descr="Line"/>
          <p:cNvPicPr>
            <a:picLocks/>
          </p:cNvPicPr>
          <p:nvPr/>
        </p:nvPicPr>
        <p:blipFill>
          <a:blip r:embed="rId8"/>
          <a:stretch>
            <a:fillRect/>
          </a:stretch>
        </p:blipFill>
        <p:spPr>
          <a:xfrm rot="14154307">
            <a:off x="2849313" y="2220642"/>
            <a:ext cx="285521" cy="202587"/>
          </a:xfrm>
          <a:prstGeom prst="rect">
            <a:avLst/>
          </a:prstGeom>
        </p:spPr>
      </p:pic>
      <p:pic>
        <p:nvPicPr>
          <p:cNvPr id="12" name="Line" descr="Line"/>
          <p:cNvPicPr>
            <a:picLocks/>
          </p:cNvPicPr>
          <p:nvPr/>
        </p:nvPicPr>
        <p:blipFill>
          <a:blip r:embed="rId9"/>
          <a:stretch>
            <a:fillRect/>
          </a:stretch>
        </p:blipFill>
        <p:spPr>
          <a:xfrm rot="18398650">
            <a:off x="3545618" y="2212914"/>
            <a:ext cx="296423" cy="202587"/>
          </a:xfrm>
          <a:prstGeom prst="rect">
            <a:avLst/>
          </a:prstGeom>
        </p:spPr>
      </p:pic>
      <p:pic>
        <p:nvPicPr>
          <p:cNvPr id="13" name="Line" descr="Line"/>
          <p:cNvPicPr>
            <a:picLocks/>
          </p:cNvPicPr>
          <p:nvPr/>
        </p:nvPicPr>
        <p:blipFill>
          <a:blip r:embed="rId10"/>
          <a:stretch>
            <a:fillRect/>
          </a:stretch>
        </p:blipFill>
        <p:spPr>
          <a:xfrm rot="3818335">
            <a:off x="2779421" y="1681365"/>
            <a:ext cx="290722" cy="202587"/>
          </a:xfrm>
          <a:prstGeom prst="rect">
            <a:avLst/>
          </a:prstGeom>
        </p:spPr>
      </p:pic>
      <p:pic>
        <p:nvPicPr>
          <p:cNvPr id="14" name="Line" descr="Line"/>
          <p:cNvPicPr>
            <a:picLocks/>
          </p:cNvPicPr>
          <p:nvPr/>
        </p:nvPicPr>
        <p:blipFill>
          <a:blip r:embed="rId11"/>
          <a:stretch>
            <a:fillRect/>
          </a:stretch>
        </p:blipFill>
        <p:spPr>
          <a:xfrm rot="7063589">
            <a:off x="1863488" y="1674409"/>
            <a:ext cx="305850" cy="202587"/>
          </a:xfrm>
          <a:prstGeom prst="rect">
            <a:avLst/>
          </a:prstGeom>
        </p:spPr>
      </p:pic>
      <p:sp>
        <p:nvSpPr>
          <p:cNvPr id="1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16"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7"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1" name="latex-image-19.pdf" descr="latex-image-19.pdf"/>
          <p:cNvPicPr>
            <a:picLocks noChangeAspect="1"/>
          </p:cNvPicPr>
          <p:nvPr/>
        </p:nvPicPr>
        <p:blipFill>
          <a:blip r:embed="rId13"/>
          <a:stretch>
            <a:fillRect/>
          </a:stretch>
        </p:blipFill>
        <p:spPr>
          <a:xfrm>
            <a:off x="4320620" y="3353098"/>
            <a:ext cx="404813" cy="151805"/>
          </a:xfrm>
          <a:prstGeom prst="rect">
            <a:avLst/>
          </a:prstGeom>
          <a:ln w="12700">
            <a:miter lim="400000"/>
          </a:ln>
        </p:spPr>
      </p:pic>
      <p:pic>
        <p:nvPicPr>
          <p:cNvPr id="22"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3"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760307531"/>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𝝆</m:t>
                    </m:r>
                    <m:r>
                      <a:rPr lang="en-US" i="1">
                        <a:latin typeface="Cambria Math"/>
                      </a:rPr>
                      <m:t>,</m:t>
                    </m:r>
                    <m:r>
                      <a:rPr lang="en-US" i="1">
                        <a:latin typeface="Cambria Math"/>
                      </a:rPr>
                      <m:t>𝜽</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3D16434A-53B9-464E-A743-C57BBB88FF3C}"/>
              </a:ext>
            </a:extLst>
          </p:cNvPr>
          <p:cNvSpPr txBox="1">
            <a:spLocks/>
          </p:cNvSpPr>
          <p:nvPr/>
        </p:nvSpPr>
        <p:spPr>
          <a:xfrm>
            <a:off x="203200" y="762000"/>
            <a:ext cx="11785600" cy="5715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4" name="Image" descr="Image"/>
          <p:cNvPicPr>
            <a:picLocks noChangeAspect="1"/>
          </p:cNvPicPr>
          <p:nvPr/>
        </p:nvPicPr>
        <p:blipFill>
          <a:blip r:embed="rId3"/>
          <a:stretch>
            <a:fillRect/>
          </a:stretch>
        </p:blipFill>
        <p:spPr>
          <a:xfrm>
            <a:off x="6836766" y="2661675"/>
            <a:ext cx="4946276" cy="3874144"/>
          </a:xfrm>
          <a:prstGeom prst="rect">
            <a:avLst/>
          </a:prstGeom>
          <a:ln w="12700">
            <a:miter lim="400000"/>
          </a:ln>
        </p:spPr>
      </p:pic>
      <p:pic>
        <p:nvPicPr>
          <p:cNvPr id="5"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1" name="Line" descr="Line"/>
          <p:cNvPicPr>
            <a:picLocks/>
          </p:cNvPicPr>
          <p:nvPr/>
        </p:nvPicPr>
        <p:blipFill>
          <a:blip r:embed="rId8"/>
          <a:stretch>
            <a:fillRect/>
          </a:stretch>
        </p:blipFill>
        <p:spPr>
          <a:xfrm rot="14154307">
            <a:off x="2849313" y="2220642"/>
            <a:ext cx="285521" cy="202587"/>
          </a:xfrm>
          <a:prstGeom prst="rect">
            <a:avLst/>
          </a:prstGeom>
        </p:spPr>
      </p:pic>
      <p:pic>
        <p:nvPicPr>
          <p:cNvPr id="12" name="Line" descr="Line"/>
          <p:cNvPicPr>
            <a:picLocks/>
          </p:cNvPicPr>
          <p:nvPr/>
        </p:nvPicPr>
        <p:blipFill>
          <a:blip r:embed="rId9"/>
          <a:stretch>
            <a:fillRect/>
          </a:stretch>
        </p:blipFill>
        <p:spPr>
          <a:xfrm rot="18398650">
            <a:off x="3545618" y="2212914"/>
            <a:ext cx="296423" cy="202587"/>
          </a:xfrm>
          <a:prstGeom prst="rect">
            <a:avLst/>
          </a:prstGeom>
        </p:spPr>
      </p:pic>
      <p:pic>
        <p:nvPicPr>
          <p:cNvPr id="13" name="Line" descr="Line"/>
          <p:cNvPicPr>
            <a:picLocks/>
          </p:cNvPicPr>
          <p:nvPr/>
        </p:nvPicPr>
        <p:blipFill>
          <a:blip r:embed="rId10"/>
          <a:stretch>
            <a:fillRect/>
          </a:stretch>
        </p:blipFill>
        <p:spPr>
          <a:xfrm rot="3818335">
            <a:off x="2779421" y="1681365"/>
            <a:ext cx="290722" cy="202587"/>
          </a:xfrm>
          <a:prstGeom prst="rect">
            <a:avLst/>
          </a:prstGeom>
        </p:spPr>
      </p:pic>
      <p:pic>
        <p:nvPicPr>
          <p:cNvPr id="14" name="Line" descr="Line"/>
          <p:cNvPicPr>
            <a:picLocks/>
          </p:cNvPicPr>
          <p:nvPr/>
        </p:nvPicPr>
        <p:blipFill>
          <a:blip r:embed="rId11"/>
          <a:stretch>
            <a:fillRect/>
          </a:stretch>
        </p:blipFill>
        <p:spPr>
          <a:xfrm rot="7063589">
            <a:off x="1863488" y="1674409"/>
            <a:ext cx="305850" cy="202587"/>
          </a:xfrm>
          <a:prstGeom prst="rect">
            <a:avLst/>
          </a:prstGeom>
        </p:spPr>
      </p:pic>
      <p:sp>
        <p:nvSpPr>
          <p:cNvPr id="1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16"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7"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1" name="latex-image-19.pdf" descr="latex-image-19.pdf"/>
          <p:cNvPicPr>
            <a:picLocks noChangeAspect="1"/>
          </p:cNvPicPr>
          <p:nvPr/>
        </p:nvPicPr>
        <p:blipFill>
          <a:blip r:embed="rId13"/>
          <a:stretch>
            <a:fillRect/>
          </a:stretch>
        </p:blipFill>
        <p:spPr>
          <a:xfrm>
            <a:off x="4320620" y="3353098"/>
            <a:ext cx="404813" cy="151805"/>
          </a:xfrm>
          <a:prstGeom prst="rect">
            <a:avLst/>
          </a:prstGeom>
          <a:ln w="12700">
            <a:miter lim="400000"/>
          </a:ln>
        </p:spPr>
      </p:pic>
      <p:sp>
        <p:nvSpPr>
          <p:cNvPr id="22"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3" name="latex-image-21.pdf" descr="latex-image-21.pdf"/>
          <p:cNvPicPr>
            <a:picLocks noChangeAspect="1"/>
          </p:cNvPicPr>
          <p:nvPr/>
        </p:nvPicPr>
        <p:blipFill>
          <a:blip r:embed="rId14"/>
          <a:stretch>
            <a:fillRect/>
          </a:stretch>
        </p:blipFill>
        <p:spPr>
          <a:xfrm>
            <a:off x="1140349" y="4944047"/>
            <a:ext cx="711158" cy="151805"/>
          </a:xfrm>
          <a:prstGeom prst="rect">
            <a:avLst/>
          </a:prstGeom>
          <a:ln w="12700">
            <a:miter lim="400000"/>
          </a:ln>
        </p:spPr>
      </p:pic>
      <p:pic>
        <p:nvPicPr>
          <p:cNvPr id="24" name="latex-image-10.pdf" descr="latex-image-10.pdf"/>
          <p:cNvPicPr>
            <a:picLocks noChangeAspect="1"/>
          </p:cNvPicPr>
          <p:nvPr/>
        </p:nvPicPr>
        <p:blipFill>
          <a:blip r:embed="rId15"/>
          <a:stretch>
            <a:fillRect/>
          </a:stretch>
        </p:blipFill>
        <p:spPr>
          <a:xfrm>
            <a:off x="7203886" y="2942332"/>
            <a:ext cx="214313" cy="223242"/>
          </a:xfrm>
          <a:prstGeom prst="rect">
            <a:avLst/>
          </a:prstGeom>
          <a:ln w="12700">
            <a:miter lim="400000"/>
          </a:ln>
        </p:spPr>
      </p:pic>
      <p:pic>
        <p:nvPicPr>
          <p:cNvPr id="25" name="latex-image-9.pdf" descr="latex-image-9.pdf"/>
          <p:cNvPicPr>
            <a:picLocks noChangeAspect="1"/>
          </p:cNvPicPr>
          <p:nvPr/>
        </p:nvPicPr>
        <p:blipFill>
          <a:blip r:embed="rId16"/>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760307531"/>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𝝆</m:t>
                    </m:r>
                    <m:r>
                      <a:rPr lang="en-US" i="1">
                        <a:latin typeface="Cambria Math"/>
                      </a:rPr>
                      <m:t>,</m:t>
                    </m:r>
                    <m:r>
                      <a:rPr lang="en-US" i="1">
                        <a:latin typeface="Cambria Math"/>
                      </a:rPr>
                      <m:t>𝜽</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3D16434A-53B9-464E-A743-C57BBB88FF3C}"/>
              </a:ext>
            </a:extLst>
          </p:cNvPr>
          <p:cNvSpPr txBox="1">
            <a:spLocks/>
          </p:cNvSpPr>
          <p:nvPr/>
        </p:nvSpPr>
        <p:spPr>
          <a:xfrm>
            <a:off x="203200" y="762000"/>
            <a:ext cx="11785600" cy="5715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5" name="Image" descr="Image"/>
          <p:cNvPicPr>
            <a:picLocks noChangeAspect="1"/>
          </p:cNvPicPr>
          <p:nvPr/>
        </p:nvPicPr>
        <p:blipFill>
          <a:blip r:embed="rId3"/>
          <a:stretch>
            <a:fillRect/>
          </a:stretch>
        </p:blipFill>
        <p:spPr>
          <a:xfrm>
            <a:off x="6836957" y="2664524"/>
            <a:ext cx="4937213" cy="3867047"/>
          </a:xfrm>
          <a:prstGeom prst="rect">
            <a:avLst/>
          </a:prstGeom>
          <a:ln w="12700">
            <a:miter lim="400000"/>
          </a:ln>
        </p:spPr>
      </p:pic>
      <p:pic>
        <p:nvPicPr>
          <p:cNvPr id="6"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7"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8"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9"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10"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1"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2" name="Line" descr="Line"/>
          <p:cNvPicPr>
            <a:picLocks/>
          </p:cNvPicPr>
          <p:nvPr/>
        </p:nvPicPr>
        <p:blipFill>
          <a:blip r:embed="rId8"/>
          <a:stretch>
            <a:fillRect/>
          </a:stretch>
        </p:blipFill>
        <p:spPr>
          <a:xfrm rot="14154307">
            <a:off x="2849313" y="2220642"/>
            <a:ext cx="285521" cy="202587"/>
          </a:xfrm>
          <a:prstGeom prst="rect">
            <a:avLst/>
          </a:prstGeom>
        </p:spPr>
      </p:pic>
      <p:pic>
        <p:nvPicPr>
          <p:cNvPr id="13" name="Line" descr="Line"/>
          <p:cNvPicPr>
            <a:picLocks/>
          </p:cNvPicPr>
          <p:nvPr/>
        </p:nvPicPr>
        <p:blipFill>
          <a:blip r:embed="rId9"/>
          <a:stretch>
            <a:fillRect/>
          </a:stretch>
        </p:blipFill>
        <p:spPr>
          <a:xfrm rot="18398650">
            <a:off x="3545618" y="2212914"/>
            <a:ext cx="296423" cy="202587"/>
          </a:xfrm>
          <a:prstGeom prst="rect">
            <a:avLst/>
          </a:prstGeom>
        </p:spPr>
      </p:pic>
      <p:pic>
        <p:nvPicPr>
          <p:cNvPr id="14" name="Line" descr="Line"/>
          <p:cNvPicPr>
            <a:picLocks/>
          </p:cNvPicPr>
          <p:nvPr/>
        </p:nvPicPr>
        <p:blipFill>
          <a:blip r:embed="rId10"/>
          <a:stretch>
            <a:fillRect/>
          </a:stretch>
        </p:blipFill>
        <p:spPr>
          <a:xfrm rot="3818335">
            <a:off x="2779421" y="1681365"/>
            <a:ext cx="290722" cy="202587"/>
          </a:xfrm>
          <a:prstGeom prst="rect">
            <a:avLst/>
          </a:prstGeom>
        </p:spPr>
      </p:pic>
      <p:pic>
        <p:nvPicPr>
          <p:cNvPr id="15" name="Line" descr="Line"/>
          <p:cNvPicPr>
            <a:picLocks/>
          </p:cNvPicPr>
          <p:nvPr/>
        </p:nvPicPr>
        <p:blipFill>
          <a:blip r:embed="rId11"/>
          <a:stretch>
            <a:fillRect/>
          </a:stretch>
        </p:blipFill>
        <p:spPr>
          <a:xfrm rot="7063589">
            <a:off x="1863488" y="1674409"/>
            <a:ext cx="305850" cy="202587"/>
          </a:xfrm>
          <a:prstGeom prst="rect">
            <a:avLst/>
          </a:prstGeom>
        </p:spPr>
      </p:pic>
      <p:sp>
        <p:nvSpPr>
          <p:cNvPr id="16"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17"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8"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9"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0"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1"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2" name="latex-image-19.pdf" descr="latex-image-19.pdf"/>
          <p:cNvPicPr>
            <a:picLocks noChangeAspect="1"/>
          </p:cNvPicPr>
          <p:nvPr/>
        </p:nvPicPr>
        <p:blipFill>
          <a:blip r:embed="rId13"/>
          <a:stretch>
            <a:fillRect/>
          </a:stretch>
        </p:blipFill>
        <p:spPr>
          <a:xfrm>
            <a:off x="4320620" y="3353098"/>
            <a:ext cx="404813" cy="151805"/>
          </a:xfrm>
          <a:prstGeom prst="rect">
            <a:avLst/>
          </a:prstGeom>
          <a:ln w="12700">
            <a:miter lim="400000"/>
          </a:ln>
        </p:spPr>
      </p:pic>
      <p:sp>
        <p:nvSpPr>
          <p:cNvPr id="2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4" name="latex-image-21.pdf" descr="latex-image-21.pdf"/>
          <p:cNvPicPr>
            <a:picLocks noChangeAspect="1"/>
          </p:cNvPicPr>
          <p:nvPr/>
        </p:nvPicPr>
        <p:blipFill>
          <a:blip r:embed="rId14"/>
          <a:stretch>
            <a:fillRect/>
          </a:stretch>
        </p:blipFill>
        <p:spPr>
          <a:xfrm>
            <a:off x="1140349" y="4944047"/>
            <a:ext cx="711158" cy="151805"/>
          </a:xfrm>
          <a:prstGeom prst="rect">
            <a:avLst/>
          </a:prstGeom>
          <a:ln w="12700">
            <a:miter lim="400000"/>
          </a:ln>
        </p:spPr>
      </p:pic>
      <p:sp>
        <p:nvSpPr>
          <p:cNvPr id="25"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6" name="latex-image-22.pdf" descr="latex-image-22.pdf"/>
          <p:cNvPicPr>
            <a:picLocks noChangeAspect="1"/>
          </p:cNvPicPr>
          <p:nvPr/>
        </p:nvPicPr>
        <p:blipFill>
          <a:blip r:embed="rId15"/>
          <a:stretch>
            <a:fillRect/>
          </a:stretch>
        </p:blipFill>
        <p:spPr>
          <a:xfrm>
            <a:off x="3383200" y="5037042"/>
            <a:ext cx="552516" cy="151805"/>
          </a:xfrm>
          <a:prstGeom prst="rect">
            <a:avLst/>
          </a:prstGeom>
          <a:ln w="12700">
            <a:miter lim="400000"/>
          </a:ln>
        </p:spPr>
      </p:pic>
      <p:pic>
        <p:nvPicPr>
          <p:cNvPr id="27" name="latex-image-10.pdf" descr="latex-image-10.pdf"/>
          <p:cNvPicPr>
            <a:picLocks noChangeAspect="1"/>
          </p:cNvPicPr>
          <p:nvPr/>
        </p:nvPicPr>
        <p:blipFill>
          <a:blip r:embed="rId16"/>
          <a:stretch>
            <a:fillRect/>
          </a:stretch>
        </p:blipFill>
        <p:spPr>
          <a:xfrm>
            <a:off x="7203886" y="2942332"/>
            <a:ext cx="214313" cy="223242"/>
          </a:xfrm>
          <a:prstGeom prst="rect">
            <a:avLst/>
          </a:prstGeom>
          <a:ln w="12700">
            <a:miter lim="400000"/>
          </a:ln>
        </p:spPr>
      </p:pic>
      <p:pic>
        <p:nvPicPr>
          <p:cNvPr id="28" name="latex-image-9.pdf" descr="latex-image-9.pdf"/>
          <p:cNvPicPr>
            <a:picLocks noChangeAspect="1"/>
          </p:cNvPicPr>
          <p:nvPr/>
        </p:nvPicPr>
        <p:blipFill>
          <a:blip r:embed="rId17"/>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760307531"/>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Hough transform algorithm stays </a:t>
            </a:r>
            <a:r>
              <a:rPr lang="en-US"/>
              <a:t>the same!</a:t>
            </a:r>
            <a:endParaRPr lang="en-US" dirty="0"/>
          </a:p>
        </p:txBody>
      </p:sp>
      <p:sp>
        <p:nvSpPr>
          <p:cNvPr id="5" name="Rounded Rectangle 4"/>
          <p:cNvSpPr/>
          <p:nvPr/>
        </p:nvSpPr>
        <p:spPr>
          <a:xfrm>
            <a:off x="609600" y="2025074"/>
            <a:ext cx="10267950" cy="286125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ysClr val="windowText" lastClr="000000"/>
                </a:solidFill>
                <a:latin typeface="Consolas" pitchFamily="49" charset="0"/>
              </a:rPr>
              <a:t>Build</a:t>
            </a:r>
            <a:r>
              <a:rPr lang="en-US" sz="2400" dirty="0">
                <a:solidFill>
                  <a:sysClr val="windowText" lastClr="000000"/>
                </a:solidFill>
                <a:latin typeface="Consolas" pitchFamily="49" charset="0"/>
              </a:rPr>
              <a:t> accumulator table.</a:t>
            </a:r>
          </a:p>
          <a:p>
            <a:r>
              <a:rPr lang="en-US" sz="2400" b="1" dirty="0">
                <a:solidFill>
                  <a:sysClr val="windowText" lastClr="000000"/>
                </a:solidFill>
                <a:latin typeface="Consolas" pitchFamily="49" charset="0"/>
              </a:rPr>
              <a:t>For</a:t>
            </a:r>
            <a:r>
              <a:rPr lang="en-US" sz="2400" dirty="0">
                <a:solidFill>
                  <a:sysClr val="windowText" lastClr="000000"/>
                </a:solidFill>
                <a:latin typeface="Consolas" pitchFamily="49" charset="0"/>
              </a:rPr>
              <a:t> each point in image space:</a:t>
            </a:r>
          </a:p>
          <a:p>
            <a:pPr lvl="1"/>
            <a:r>
              <a:rPr lang="en-US" sz="2400" b="1" dirty="0">
                <a:solidFill>
                  <a:sysClr val="windowText" lastClr="000000"/>
                </a:solidFill>
                <a:latin typeface="Consolas" pitchFamily="49" charset="0"/>
              </a:rPr>
              <a:t>find</a:t>
            </a:r>
            <a:r>
              <a:rPr lang="en-US" sz="2400" dirty="0">
                <a:solidFill>
                  <a:sysClr val="windowText" lastClr="000000"/>
                </a:solidFill>
                <a:latin typeface="Consolas" pitchFamily="49" charset="0"/>
              </a:rPr>
              <a:t> corresponding line in parameter space and   increment +1 the intersecting bins.</a:t>
            </a:r>
          </a:p>
          <a:p>
            <a:r>
              <a:rPr lang="en-US" sz="2400" b="1" dirty="0">
                <a:solidFill>
                  <a:sysClr val="windowText" lastClr="000000"/>
                </a:solidFill>
                <a:latin typeface="Consolas" pitchFamily="49" charset="0"/>
              </a:rPr>
              <a:t>Threshold</a:t>
            </a:r>
            <a:r>
              <a:rPr lang="en-US" sz="2400" dirty="0">
                <a:solidFill>
                  <a:sysClr val="windowText" lastClr="000000"/>
                </a:solidFill>
                <a:latin typeface="Consolas" pitchFamily="49" charset="0"/>
              </a:rPr>
              <a:t> the accumulator table result by some TH and get the corresponding line parameters.</a:t>
            </a:r>
          </a:p>
        </p:txBody>
      </p:sp>
    </p:spTree>
    <p:extLst>
      <p:ext uri="{BB962C8B-B14F-4D97-AF65-F5344CB8AC3E}">
        <p14:creationId xmlns:p14="http://schemas.microsoft.com/office/powerpoint/2010/main" val="3523352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lstStyle/>
          <a:p>
            <a:r>
              <a:rPr lang="en-US" dirty="0"/>
              <a:t>Linear least squares (LS): step by step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103"/>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3DF88F90-CBAD-4E38-958A-1B23CAB16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614" y="1819274"/>
            <a:ext cx="11340771" cy="427672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AC4AF86-CBB1-40BC-BAAE-538242073F98}"/>
              </a:ext>
            </a:extLst>
          </p:cNvPr>
          <p:cNvSpPr/>
          <p:nvPr/>
        </p:nvSpPr>
        <p:spPr>
          <a:xfrm>
            <a:off x="203200" y="2840551"/>
            <a:ext cx="11906738" cy="3865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814083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Hough transform- pros &amp; cons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Pros:</a:t>
                </a:r>
              </a:p>
              <a:p>
                <a:pPr lvl="1"/>
                <a:r>
                  <a:rPr lang="en-US" dirty="0"/>
                  <a:t>Can detect multiple lines in image space.</a:t>
                </a:r>
              </a:p>
              <a:p>
                <a:pPr lvl="1"/>
                <a:r>
                  <a:rPr lang="en-US" dirty="0"/>
                  <a:t>can be extended to detect different parameterized curves (e.g.: circles, ellipsoids), and even un-parameterized curves (</a:t>
                </a:r>
                <a:r>
                  <a:rPr lang="en-US" b="1" dirty="0"/>
                  <a:t>generalized </a:t>
                </a:r>
                <a:r>
                  <a:rPr lang="en-US" b="1" dirty="0" err="1"/>
                  <a:t>hough</a:t>
                </a:r>
                <a:r>
                  <a:rPr lang="en-US" b="1" dirty="0"/>
                  <a:t> transform </a:t>
                </a:r>
                <a:r>
                  <a:rPr lang="en-US" dirty="0"/>
                  <a:t>[out of scope]- similar to template matching that will be covered later in course).</a:t>
                </a:r>
              </a:p>
              <a:p>
                <a:r>
                  <a:rPr lang="en-US" dirty="0"/>
                  <a:t>Cons:</a:t>
                </a:r>
              </a:p>
              <a:p>
                <a:pPr lvl="1"/>
                <a:r>
                  <a:rPr lang="en-US" strike="sngStrike" dirty="0"/>
                  <a:t>For the shown </a:t>
                </a:r>
                <a14:m>
                  <m:oMath xmlns:m="http://schemas.openxmlformats.org/officeDocument/2006/math">
                    <m:r>
                      <a:rPr lang="en-US" b="0" i="1" strike="sngStrike" smtClean="0">
                        <a:latin typeface="Cambria Math"/>
                      </a:rPr>
                      <m:t>(</m:t>
                    </m:r>
                    <m:r>
                      <a:rPr lang="en-US" b="0" i="1" strike="sngStrike" smtClean="0">
                        <a:latin typeface="Cambria Math"/>
                      </a:rPr>
                      <m:t>𝑚</m:t>
                    </m:r>
                    <m:r>
                      <a:rPr lang="en-US" b="0" i="1" strike="sngStrike" smtClean="0">
                        <a:latin typeface="Cambria Math"/>
                      </a:rPr>
                      <m:t>,</m:t>
                    </m:r>
                    <m:r>
                      <a:rPr lang="en-US" b="0" i="1" strike="sngStrike" smtClean="0">
                        <a:latin typeface="Cambria Math"/>
                      </a:rPr>
                      <m:t>𝑏</m:t>
                    </m:r>
                    <m:r>
                      <a:rPr lang="en-US" b="0" i="1" strike="sngStrike" smtClean="0">
                        <a:latin typeface="Cambria Math"/>
                      </a:rPr>
                      <m:t>)</m:t>
                    </m:r>
                  </m:oMath>
                </a14:m>
                <a:r>
                  <a:rPr lang="en-US" strike="sngStrike" dirty="0"/>
                  <a:t> parameter space, can’t detect vertical lines. </a:t>
                </a:r>
                <a:r>
                  <a:rPr lang="en-US" b="1" u="sng" strike="sngStrike" dirty="0"/>
                  <a:t>Why?</a:t>
                </a:r>
              </a:p>
              <a:p>
                <a:pPr lvl="1"/>
                <a:r>
                  <a:rPr lang="en-US" dirty="0"/>
                  <a:t>Susceptive to noise. </a:t>
                </a:r>
                <a:r>
                  <a:rPr lang="en-US" b="1" u="sng" dirty="0"/>
                  <a:t>Why?</a:t>
                </a:r>
              </a:p>
              <a:p>
                <a:pPr lvl="1"/>
                <a:r>
                  <a:rPr lang="en-US" dirty="0"/>
                  <a:t>Computationally costly.</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31" t="-959" r="-155"/>
                </a:stretch>
              </a:blipFill>
            </p:spPr>
            <p:txBody>
              <a:bodyPr/>
              <a:lstStyle/>
              <a:p>
                <a:r>
                  <a:rPr lang="en-US">
                    <a:noFill/>
                  </a:rPr>
                  <a:t> </a:t>
                </a:r>
              </a:p>
            </p:txBody>
          </p:sp>
        </mc:Fallback>
      </mc:AlternateContent>
    </p:spTree>
    <p:extLst>
      <p:ext uri="{BB962C8B-B14F-4D97-AF65-F5344CB8AC3E}">
        <p14:creationId xmlns:p14="http://schemas.microsoft.com/office/powerpoint/2010/main" val="11431872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3C06C-9856-4DE0-8EC4-8BF499B1A0F3}"/>
              </a:ext>
            </a:extLst>
          </p:cNvPr>
          <p:cNvSpPr>
            <a:spLocks noGrp="1"/>
          </p:cNvSpPr>
          <p:nvPr>
            <p:ph type="title"/>
          </p:nvPr>
        </p:nvSpPr>
        <p:spPr/>
        <p:txBody>
          <a:bodyPr/>
          <a:lstStyle/>
          <a:p>
            <a:r>
              <a:rPr lang="en-US" dirty="0"/>
              <a:t>Hough transform noise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59A186-0E5B-4B67-8EF5-349B00A9CDD7}"/>
                  </a:ext>
                </a:extLst>
              </p:cNvPr>
              <p:cNvSpPr>
                <a:spLocks noGrp="1"/>
              </p:cNvSpPr>
              <p:nvPr>
                <p:ph idx="1"/>
              </p:nvPr>
            </p:nvSpPr>
            <p:spPr/>
            <p:txBody>
              <a:bodyPr/>
              <a:lstStyle/>
              <a:p>
                <a:r>
                  <a:rPr lang="en-US" dirty="0"/>
                  <a:t>In case that the discovered edge is noisy, the binning process in the accumulation matrix can be problematic.</a:t>
                </a:r>
              </a:p>
              <a:p>
                <a:r>
                  <a:rPr lang="en-US" dirty="0"/>
                  <a:t>This is a known problem of Hough transform… some ways to get better results is to try:</a:t>
                </a:r>
              </a:p>
              <a:p>
                <a:pPr lvl="1"/>
                <a:r>
                  <a:rPr lang="en-US" dirty="0"/>
                  <a:t>Different bin size (different step size for </a:t>
                </a:r>
                <a14:m>
                  <m:oMath xmlns:m="http://schemas.openxmlformats.org/officeDocument/2006/math">
                    <m:r>
                      <a:rPr lang="en-US" i="1" dirty="0" smtClean="0">
                        <a:latin typeface="Cambria Math" panose="02040503050406030204" pitchFamily="18" charset="0"/>
                      </a:rPr>
                      <m:t>𝑅</m:t>
                    </m:r>
                    <m:r>
                      <a:rPr lang="en-US" i="1" dirty="0">
                        <a:latin typeface="Cambria Math" panose="02040503050406030204" pitchFamily="18" charset="0"/>
                      </a:rPr>
                      <m:t> </m:t>
                    </m:r>
                    <m:r>
                      <a:rPr lang="en-US" i="1" dirty="0" smtClean="0">
                        <a:latin typeface="Cambria Math" panose="02040503050406030204" pitchFamily="18" charset="0"/>
                      </a:rPr>
                      <m:t>&amp;</m:t>
                    </m:r>
                    <m:r>
                      <a:rPr lang="en-US" i="1" dirty="0">
                        <a:latin typeface="Cambria Math" panose="02040503050406030204" pitchFamily="18" charset="0"/>
                      </a:rPr>
                      <m:t> </m:t>
                    </m:r>
                    <m:r>
                      <a:rPr lang="en-US" i="1" dirty="0" smtClean="0">
                        <a:latin typeface="Cambria Math" panose="02040503050406030204" pitchFamily="18" charset="0"/>
                      </a:rPr>
                      <m:t>𝜃</m:t>
                    </m:r>
                  </m:oMath>
                </a14:m>
                <a:r>
                  <a:rPr lang="en-US" dirty="0"/>
                  <a:t>).</a:t>
                </a:r>
              </a:p>
              <a:p>
                <a:pPr lvl="1"/>
                <a:r>
                  <a:rPr lang="en-US" dirty="0"/>
                  <a:t>Smooth the accumulation matrix before thresholding.</a:t>
                </a:r>
              </a:p>
              <a:p>
                <a:pPr lvl="1"/>
                <a:endParaRPr lang="en-US" dirty="0"/>
              </a:p>
            </p:txBody>
          </p:sp>
        </mc:Choice>
        <mc:Fallback xmlns="">
          <p:sp>
            <p:nvSpPr>
              <p:cNvPr id="3" name="Content Placeholder 2">
                <a:extLst>
                  <a:ext uri="{FF2B5EF4-FFF2-40B4-BE49-F238E27FC236}">
                    <a16:creationId xmlns:a16="http://schemas.microsoft.com/office/drawing/2014/main" id="{F159A186-0E5B-4B67-8EF5-349B00A9CDD7}"/>
                  </a:ext>
                </a:extLst>
              </p:cNvPr>
              <p:cNvSpPr>
                <a:spLocks noGrp="1" noRot="1" noChangeAspect="1" noMove="1" noResize="1" noEditPoints="1" noAdjustHandles="1" noChangeArrowheads="1" noChangeShapeType="1" noTextEdit="1"/>
              </p:cNvSpPr>
              <p:nvPr>
                <p:ph idx="1"/>
              </p:nvPr>
            </p:nvSpPr>
            <p:spPr>
              <a:blipFill>
                <a:blip r:embed="rId2"/>
                <a:stretch>
                  <a:fillRect l="-931" t="-959" r="-1655"/>
                </a:stretch>
              </a:blipFill>
            </p:spPr>
            <p:txBody>
              <a:bodyPr/>
              <a:lstStyle/>
              <a:p>
                <a:r>
                  <a:rPr lang="en-US">
                    <a:noFill/>
                  </a:rPr>
                  <a:t> </a:t>
                </a:r>
              </a:p>
            </p:txBody>
          </p:sp>
        </mc:Fallback>
      </mc:AlternateContent>
    </p:spTree>
    <p:extLst>
      <p:ext uri="{BB962C8B-B14F-4D97-AF65-F5344CB8AC3E}">
        <p14:creationId xmlns:p14="http://schemas.microsoft.com/office/powerpoint/2010/main" val="2771119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lstStyle/>
          <a:p>
            <a:r>
              <a:rPr lang="en-US" dirty="0"/>
              <a:t>Linear least squares (LS): step by step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103"/>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3DF88F90-CBAD-4E38-958A-1B23CAB16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614" y="1819274"/>
            <a:ext cx="11340771" cy="42767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0A7E6A6-07C2-4E6A-94E4-68B98C2AA0AA}"/>
              </a:ext>
            </a:extLst>
          </p:cNvPr>
          <p:cNvSpPr/>
          <p:nvPr/>
        </p:nvSpPr>
        <p:spPr>
          <a:xfrm>
            <a:off x="203200" y="3974123"/>
            <a:ext cx="11906738" cy="27314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8560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lstStyle/>
          <a:p>
            <a:r>
              <a:rPr lang="en-US" dirty="0"/>
              <a:t>Linear least squares (LS): step by step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103"/>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3DF88F90-CBAD-4E38-958A-1B23CAB16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614" y="1819274"/>
            <a:ext cx="11340771" cy="42767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4F7AA86-5F4D-42A3-A4CA-E2E5C6143C80}"/>
              </a:ext>
            </a:extLst>
          </p:cNvPr>
          <p:cNvSpPr/>
          <p:nvPr/>
        </p:nvSpPr>
        <p:spPr>
          <a:xfrm>
            <a:off x="203200" y="5064369"/>
            <a:ext cx="11906738" cy="1641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DB2A353-A83C-4EEF-8B3E-CF04D9230EE2}"/>
              </a:ext>
            </a:extLst>
          </p:cNvPr>
          <p:cNvSpPr/>
          <p:nvPr/>
        </p:nvSpPr>
        <p:spPr>
          <a:xfrm>
            <a:off x="5244123" y="3429000"/>
            <a:ext cx="6744676" cy="1641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2E1668E-8F7C-434B-87A1-20FBBF1D5521}"/>
              </a:ext>
            </a:extLst>
          </p:cNvPr>
          <p:cNvSpPr/>
          <p:nvPr/>
        </p:nvSpPr>
        <p:spPr>
          <a:xfrm>
            <a:off x="1516184" y="4007095"/>
            <a:ext cx="6744676" cy="1641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0847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lstStyle/>
          <a:p>
            <a:r>
              <a:rPr lang="en-US" dirty="0"/>
              <a:t>Linear least squares (LS): step by step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103"/>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3DF88F90-CBAD-4E38-958A-1B23CAB16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614" y="1819274"/>
            <a:ext cx="11340771" cy="42767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4F7AA86-5F4D-42A3-A4CA-E2E5C6143C80}"/>
              </a:ext>
            </a:extLst>
          </p:cNvPr>
          <p:cNvSpPr/>
          <p:nvPr/>
        </p:nvSpPr>
        <p:spPr>
          <a:xfrm>
            <a:off x="203200" y="5064369"/>
            <a:ext cx="11906738" cy="1641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DB2A353-A83C-4EEF-8B3E-CF04D9230EE2}"/>
              </a:ext>
            </a:extLst>
          </p:cNvPr>
          <p:cNvSpPr/>
          <p:nvPr/>
        </p:nvSpPr>
        <p:spPr>
          <a:xfrm>
            <a:off x="5244123" y="3429000"/>
            <a:ext cx="6744676" cy="1641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43992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lstStyle/>
          <a:p>
            <a:r>
              <a:rPr lang="en-US" dirty="0"/>
              <a:t>Linear least squares (LS): step by step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103"/>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3DF88F90-CBAD-4E38-958A-1B23CAB16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614" y="1819274"/>
            <a:ext cx="11340771" cy="42767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2F7C328-4CA6-4A39-8CC7-767B2E1A0055}"/>
              </a:ext>
            </a:extLst>
          </p:cNvPr>
          <p:cNvSpPr/>
          <p:nvPr/>
        </p:nvSpPr>
        <p:spPr>
          <a:xfrm>
            <a:off x="203200" y="5064369"/>
            <a:ext cx="11906738" cy="1641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1437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lstStyle/>
          <a:p>
            <a:r>
              <a:rPr lang="en-US" dirty="0"/>
              <a:t>Linear least squares (LS): step by step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103"/>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3DF88F90-CBAD-4E38-958A-1B23CAB16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614" y="1819274"/>
            <a:ext cx="11340771" cy="427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678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Linear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6594C45-2BC4-451A-8DF8-F90754070054}"/>
              </a:ext>
            </a:extLst>
          </p:cNvPr>
          <p:cNvSpPr/>
          <p:nvPr/>
        </p:nvSpPr>
        <p:spPr>
          <a:xfrm>
            <a:off x="1" y="2483934"/>
            <a:ext cx="11906738" cy="43740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41DF4E0-1CC4-4ECA-9ACA-8F0EB14E7D13}"/>
              </a:ext>
            </a:extLst>
          </p:cNvPr>
          <p:cNvSpPr/>
          <p:nvPr/>
        </p:nvSpPr>
        <p:spPr>
          <a:xfrm>
            <a:off x="5955322" y="622317"/>
            <a:ext cx="6154615" cy="43740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93589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Linear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D87C-1830-4B8C-92BD-259D2A145BBF}"/>
              </a:ext>
            </a:extLst>
          </p:cNvPr>
          <p:cNvSpPr/>
          <p:nvPr/>
        </p:nvSpPr>
        <p:spPr>
          <a:xfrm>
            <a:off x="1" y="2483934"/>
            <a:ext cx="11906738" cy="43740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7541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Linear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B189B3B-0A1F-483C-A40C-EDBFB77CDE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882" y="2764474"/>
            <a:ext cx="11377135" cy="371498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432C600-480A-46F4-B768-D2F55460CE82}"/>
              </a:ext>
            </a:extLst>
          </p:cNvPr>
          <p:cNvSpPr/>
          <p:nvPr/>
        </p:nvSpPr>
        <p:spPr>
          <a:xfrm>
            <a:off x="82062" y="4267203"/>
            <a:ext cx="11906738" cy="22761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1248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dirty="0">
                <a:hlinkClick r:id="rId2"/>
              </a:rPr>
              <a:t>http://szeliski.org/Book/</a:t>
            </a:r>
            <a:endParaRPr lang="en-US" dirty="0"/>
          </a:p>
          <a:p>
            <a:r>
              <a:rPr lang="en-US" dirty="0">
                <a:hlinkClick r:id="rId3"/>
              </a:rPr>
              <a:t>http://www.cs.cornell.edu/courses/cs5670/2019sp/lectures/lectures.html</a:t>
            </a:r>
            <a:endParaRPr lang="en-US" dirty="0"/>
          </a:p>
          <a:p>
            <a:r>
              <a:rPr lang="en-US" dirty="0">
                <a:hlinkClick r:id="rId4"/>
              </a:rPr>
              <a:t>http://www.cs.cmu.edu/~16385/</a:t>
            </a:r>
            <a:endParaRPr lang="en-US" dirty="0"/>
          </a:p>
        </p:txBody>
      </p:sp>
    </p:spTree>
    <p:extLst>
      <p:ext uri="{BB962C8B-B14F-4D97-AF65-F5344CB8AC3E}">
        <p14:creationId xmlns:p14="http://schemas.microsoft.com/office/powerpoint/2010/main" val="727268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Linear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A2F4949-8240-4E47-8E2A-752D951A22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882" y="2764474"/>
            <a:ext cx="11377135" cy="3714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32412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Linear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D87C-1830-4B8C-92BD-259D2A145BBF}"/>
              </a:ext>
            </a:extLst>
          </p:cNvPr>
          <p:cNvSpPr/>
          <p:nvPr/>
        </p:nvSpPr>
        <p:spPr>
          <a:xfrm>
            <a:off x="1" y="2483934"/>
            <a:ext cx="11906738" cy="43740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48195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Linear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A155779-480E-4E43-A293-24C84E4B5B70}"/>
              </a:ext>
            </a:extLst>
          </p:cNvPr>
          <p:cNvSpPr/>
          <p:nvPr/>
        </p:nvSpPr>
        <p:spPr>
          <a:xfrm>
            <a:off x="1" y="3185160"/>
            <a:ext cx="11906738" cy="36728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7389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Linear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6F5A6FE-FEF6-42BA-A680-140F3B840F6F}"/>
              </a:ext>
            </a:extLst>
          </p:cNvPr>
          <p:cNvSpPr/>
          <p:nvPr/>
        </p:nvSpPr>
        <p:spPr>
          <a:xfrm>
            <a:off x="1" y="3891280"/>
            <a:ext cx="11906738" cy="2966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9539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Linear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AA12A8E-0AAF-4A78-BA6A-875F5A5263A9}"/>
              </a:ext>
            </a:extLst>
          </p:cNvPr>
          <p:cNvSpPr/>
          <p:nvPr/>
        </p:nvSpPr>
        <p:spPr>
          <a:xfrm>
            <a:off x="1" y="4795520"/>
            <a:ext cx="11906738" cy="20624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5683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Linear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8BC1948-3BB0-4A89-966C-25653163D2E7}"/>
              </a:ext>
            </a:extLst>
          </p:cNvPr>
          <p:cNvSpPr/>
          <p:nvPr/>
        </p:nvSpPr>
        <p:spPr>
          <a:xfrm>
            <a:off x="1" y="5608320"/>
            <a:ext cx="11906738" cy="12496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79030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Linear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8BC1948-3BB0-4A89-966C-25653163D2E7}"/>
              </a:ext>
            </a:extLst>
          </p:cNvPr>
          <p:cNvSpPr/>
          <p:nvPr/>
        </p:nvSpPr>
        <p:spPr>
          <a:xfrm>
            <a:off x="1" y="6095999"/>
            <a:ext cx="11906738"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95710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Linear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4412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C29BB-07C5-471D-B7BF-D7E5A06BF0F2}"/>
              </a:ext>
            </a:extLst>
          </p:cNvPr>
          <p:cNvSpPr>
            <a:spLocks noGrp="1"/>
          </p:cNvSpPr>
          <p:nvPr>
            <p:ph type="title"/>
          </p:nvPr>
        </p:nvSpPr>
        <p:spPr/>
        <p:txBody>
          <a:bodyPr/>
          <a:lstStyle/>
          <a:p>
            <a:r>
              <a:rPr lang="en-US" dirty="0"/>
              <a:t>Side note: pseudoinverse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B0721A-A514-47A5-8A69-ABB42E3F339E}"/>
                  </a:ext>
                </a:extLst>
              </p:cNvPr>
              <p:cNvSpPr>
                <a:spLocks noGrp="1"/>
              </p:cNvSpPr>
              <p:nvPr>
                <p:ph idx="1"/>
              </p:nvPr>
            </p:nvSpPr>
            <p:spPr/>
            <p:txBody>
              <a:bodyPr/>
              <a:lstStyle/>
              <a:p>
                <a:endParaRPr lang="en-US" dirty="0"/>
              </a:p>
              <a:p>
                <a:endParaRPr lang="en-US" dirty="0"/>
              </a:p>
              <a:p>
                <a:r>
                  <a:rPr lang="en-US" dirty="0"/>
                  <a:t>This is a known result which is called </a:t>
                </a:r>
                <a:r>
                  <a:rPr lang="en-US" b="1" dirty="0"/>
                  <a:t>the pseudoinverse matrix</a:t>
                </a:r>
                <a:r>
                  <a:rPr lang="en-US" dirty="0"/>
                  <a:t> of</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rPr>
                      <m:t>.</m:t>
                    </m:r>
                  </m:oMath>
                </a14:m>
                <a:r>
                  <a:rPr lang="en-US" dirty="0"/>
                  <a:t> It is also known as Moore–Penrose inverse.</a:t>
                </a:r>
              </a:p>
              <a:p>
                <a:r>
                  <a:rPr lang="en-US" dirty="0"/>
                  <a:t>If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r>
                      <a:rPr lang="en-US" b="0" i="1" smtClean="0">
                        <a:latin typeface="Cambria Math" panose="02040503050406030204" pitchFamily="18" charset="0"/>
                      </a:rPr>
                      <m:t> </m:t>
                    </m:r>
                  </m:oMath>
                </a14:m>
                <a:r>
                  <a:rPr lang="en-US" dirty="0"/>
                  <a:t>is not invertible, the solution will be:</a:t>
                </a:r>
              </a:p>
              <a:p>
                <a:r>
                  <a:rPr lang="en-US" dirty="0"/>
                  <a:t>The solution above is </a:t>
                </a:r>
                <a:r>
                  <a:rPr lang="en-US" b="1" dirty="0"/>
                  <a:t>a solution for any linear regression problem that is over-determined </a:t>
                </a:r>
                <a:r>
                  <a:rPr lang="en-US" dirty="0"/>
                  <a:t>(==more equations than unknowns). </a:t>
                </a:r>
              </a:p>
            </p:txBody>
          </p:sp>
        </mc:Choice>
        <mc:Fallback xmlns="">
          <p:sp>
            <p:nvSpPr>
              <p:cNvPr id="3" name="Content Placeholder 2">
                <a:extLst>
                  <a:ext uri="{FF2B5EF4-FFF2-40B4-BE49-F238E27FC236}">
                    <a16:creationId xmlns:a16="http://schemas.microsoft.com/office/drawing/2014/main" id="{A3B0721A-A514-47A5-8A69-ABB42E3F339E}"/>
                  </a:ext>
                </a:extLst>
              </p:cNvPr>
              <p:cNvSpPr>
                <a:spLocks noGrp="1" noRot="1" noChangeAspect="1" noMove="1" noResize="1" noEditPoints="1" noAdjustHandles="1" noChangeArrowheads="1" noChangeShapeType="1" noTextEdit="1"/>
              </p:cNvSpPr>
              <p:nvPr>
                <p:ph idx="1"/>
              </p:nvPr>
            </p:nvSpPr>
            <p:spPr>
              <a:blipFill>
                <a:blip r:embed="rId3"/>
                <a:stretch>
                  <a:fillRect l="-931" r="-517"/>
                </a:stretch>
              </a:blipFill>
            </p:spPr>
            <p:txBody>
              <a:bodyPr/>
              <a:lstStyle/>
              <a:p>
                <a:r>
                  <a:rPr lang="en-US">
                    <a:noFill/>
                  </a:rPr>
                  <a:t> </a:t>
                </a:r>
              </a:p>
            </p:txBody>
          </p:sp>
        </mc:Fallback>
      </mc:AlternateContent>
      <p:sp>
        <p:nvSpPr>
          <p:cNvPr id="5" name="Left Brace 4">
            <a:extLst>
              <a:ext uri="{FF2B5EF4-FFF2-40B4-BE49-F238E27FC236}">
                <a16:creationId xmlns:a16="http://schemas.microsoft.com/office/drawing/2014/main" id="{4F42A802-DE38-4AF2-B5EB-13539B8A5236}"/>
              </a:ext>
            </a:extLst>
          </p:cNvPr>
          <p:cNvSpPr/>
          <p:nvPr/>
        </p:nvSpPr>
        <p:spPr>
          <a:xfrm rot="16200000">
            <a:off x="3430636" y="183850"/>
            <a:ext cx="268399" cy="2941986"/>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098" name="Picture 2">
            <a:extLst>
              <a:ext uri="{FF2B5EF4-FFF2-40B4-BE49-F238E27FC236}">
                <a16:creationId xmlns:a16="http://schemas.microsoft.com/office/drawing/2014/main" id="{60F7CFBF-C245-4BEA-9BCD-D81670475E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330" y="824532"/>
            <a:ext cx="4435062" cy="63358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1649DC8D-320A-4336-99D2-EC447509F1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5578" y="2698474"/>
            <a:ext cx="4733925" cy="53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304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AF06E-64C0-453A-892E-6FF14A0C9A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F56712E-CB03-487F-85E0-42EE48604A0C}"/>
              </a:ext>
            </a:extLst>
          </p:cNvPr>
          <p:cNvSpPr>
            <a:spLocks noGrp="1"/>
          </p:cNvSpPr>
          <p:nvPr>
            <p:ph idx="1"/>
          </p:nvPr>
        </p:nvSpPr>
        <p:spPr/>
        <p:txBody>
          <a:bodyPr/>
          <a:lstStyle/>
          <a:p>
            <a:r>
              <a:rPr lang="en-US" dirty="0" err="1">
                <a:highlight>
                  <a:srgbClr val="FFFF00"/>
                </a:highlight>
              </a:rPr>
              <a:t>least_squares.ipynb</a:t>
            </a:r>
            <a:endParaRPr lang="en-US" dirty="0">
              <a:highlight>
                <a:srgbClr val="FFFF00"/>
              </a:highlight>
            </a:endParaRPr>
          </a:p>
        </p:txBody>
      </p:sp>
    </p:spTree>
    <p:extLst>
      <p:ext uri="{BB962C8B-B14F-4D97-AF65-F5344CB8AC3E}">
        <p14:creationId xmlns:p14="http://schemas.microsoft.com/office/powerpoint/2010/main" val="2449889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F714-2BE3-4BE4-9345-85A407D0AF91}"/>
              </a:ext>
            </a:extLst>
          </p:cNvPr>
          <p:cNvSpPr>
            <a:spLocks noGrp="1"/>
          </p:cNvSpPr>
          <p:nvPr>
            <p:ph type="title"/>
          </p:nvPr>
        </p:nvSpPr>
        <p:spPr/>
        <p:txBody>
          <a:bodyPr/>
          <a:lstStyle/>
          <a:p>
            <a:r>
              <a:rPr lang="en-US" dirty="0"/>
              <a:t>TOC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6C6714-D522-4737-8429-41229E7FADC2}"/>
                  </a:ext>
                </a:extLst>
              </p:cNvPr>
              <p:cNvSpPr>
                <a:spLocks noGrp="1"/>
              </p:cNvSpPr>
              <p:nvPr>
                <p:ph idx="1"/>
              </p:nvPr>
            </p:nvSpPr>
            <p:spPr/>
            <p:txBody>
              <a:bodyPr>
                <a:normAutofit/>
              </a:bodyPr>
              <a:lstStyle/>
              <a:p>
                <a:r>
                  <a:rPr lang="en-US" dirty="0"/>
                  <a:t>Linear least squares</a:t>
                </a:r>
              </a:p>
              <a:p>
                <a:r>
                  <a:rPr lang="en-US" dirty="0"/>
                  <a:t>Total least squares</a:t>
                </a:r>
              </a:p>
              <a:p>
                <a:r>
                  <a:rPr lang="en-US" dirty="0"/>
                  <a:t>Least squares</a:t>
                </a:r>
              </a:p>
              <a:p>
                <a:r>
                  <a:rPr lang="en-US" dirty="0"/>
                  <a:t>RANSAC</a:t>
                </a:r>
              </a:p>
              <a:p>
                <a:r>
                  <a:rPr lang="en-US" dirty="0"/>
                  <a:t>Hough transform</a:t>
                </a:r>
              </a:p>
              <a:p>
                <a:pPr lvl="1"/>
                <a14:m>
                  <m:oMath xmlns:m="http://schemas.openxmlformats.org/officeDocument/2006/math">
                    <m:r>
                      <a:rPr lang="en-US" b="1" i="1">
                        <a:latin typeface="Cambria Math"/>
                      </a:rPr>
                      <m:t>(</m:t>
                    </m:r>
                    <m:r>
                      <a:rPr lang="en-US" b="1" i="1" smtClean="0">
                        <a:latin typeface="Cambria Math" panose="02040503050406030204" pitchFamily="18" charset="0"/>
                      </a:rPr>
                      <m:t>𝒎</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a:latin typeface="Cambria Math"/>
                      </a:rPr>
                      <m:t>)</m:t>
                    </m:r>
                  </m:oMath>
                </a14:m>
                <a:r>
                  <a:rPr lang="en-US" dirty="0"/>
                  <a:t> parameter space</a:t>
                </a:r>
              </a:p>
              <a:p>
                <a:pPr lvl="1"/>
                <a14:m>
                  <m:oMath xmlns:m="http://schemas.openxmlformats.org/officeDocument/2006/math">
                    <m:r>
                      <a:rPr lang="en-US" b="1" i="1">
                        <a:latin typeface="Cambria Math"/>
                      </a:rPr>
                      <m:t>(</m:t>
                    </m:r>
                    <m:r>
                      <a:rPr lang="en-US" b="1" i="1">
                        <a:latin typeface="Cambria Math"/>
                      </a:rPr>
                      <m:t>𝝆</m:t>
                    </m:r>
                    <m:r>
                      <a:rPr lang="en-US" b="1" i="1">
                        <a:latin typeface="Cambria Math"/>
                      </a:rPr>
                      <m:t>,</m:t>
                    </m:r>
                    <m:r>
                      <a:rPr lang="en-US" b="1" i="1">
                        <a:latin typeface="Cambria Math"/>
                      </a:rPr>
                      <m:t>𝜽</m:t>
                    </m:r>
                    <m:r>
                      <a:rPr lang="en-US" b="1" i="1">
                        <a:latin typeface="Cambria Math"/>
                      </a:rPr>
                      <m:t>)</m:t>
                    </m:r>
                  </m:oMath>
                </a14:m>
                <a:r>
                  <a:rPr lang="en-US" dirty="0"/>
                  <a:t> parameter space</a:t>
                </a:r>
              </a:p>
              <a:p>
                <a:endParaRPr lang="en-US" dirty="0"/>
              </a:p>
            </p:txBody>
          </p:sp>
        </mc:Choice>
        <mc:Fallback xmlns="">
          <p:sp>
            <p:nvSpPr>
              <p:cNvPr id="3" name="Content Placeholder 2">
                <a:extLst>
                  <a:ext uri="{FF2B5EF4-FFF2-40B4-BE49-F238E27FC236}">
                    <a16:creationId xmlns:a16="http://schemas.microsoft.com/office/drawing/2014/main" id="{B76C6714-D522-4737-8429-41229E7FADC2}"/>
                  </a:ext>
                </a:extLst>
              </p:cNvPr>
              <p:cNvSpPr>
                <a:spLocks noGrp="1" noRot="1" noChangeAspect="1" noMove="1" noResize="1" noEditPoints="1" noAdjustHandles="1" noChangeArrowheads="1" noChangeShapeType="1" noTextEdit="1"/>
              </p:cNvSpPr>
              <p:nvPr>
                <p:ph idx="1"/>
              </p:nvPr>
            </p:nvSpPr>
            <p:spPr>
              <a:blipFill>
                <a:blip r:embed="rId2"/>
                <a:stretch>
                  <a:fillRect l="-931" t="-959"/>
                </a:stretch>
              </a:blipFill>
            </p:spPr>
            <p:txBody>
              <a:bodyPr/>
              <a:lstStyle/>
              <a:p>
                <a:r>
                  <a:rPr lang="en-US">
                    <a:noFill/>
                  </a:rPr>
                  <a:t> </a:t>
                </a:r>
              </a:p>
            </p:txBody>
          </p:sp>
        </mc:Fallback>
      </mc:AlternateContent>
    </p:spTree>
    <p:extLst>
      <p:ext uri="{BB962C8B-B14F-4D97-AF65-F5344CB8AC3E}">
        <p14:creationId xmlns:p14="http://schemas.microsoft.com/office/powerpoint/2010/main" val="32892124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0A560-0523-4790-9855-A263983E5C14}"/>
              </a:ext>
            </a:extLst>
          </p:cNvPr>
          <p:cNvSpPr>
            <a:spLocks noGrp="1"/>
          </p:cNvSpPr>
          <p:nvPr>
            <p:ph type="title"/>
          </p:nvPr>
        </p:nvSpPr>
        <p:spPr/>
        <p:txBody>
          <a:bodyPr/>
          <a:lstStyle/>
          <a:p>
            <a:r>
              <a:rPr lang="en-US" dirty="0"/>
              <a:t>Problem 1: Linear LS with vertical data</a:t>
            </a:r>
          </a:p>
        </p:txBody>
      </p:sp>
      <p:sp>
        <p:nvSpPr>
          <p:cNvPr id="3" name="Content Placeholder 2">
            <a:extLst>
              <a:ext uri="{FF2B5EF4-FFF2-40B4-BE49-F238E27FC236}">
                <a16:creationId xmlns:a16="http://schemas.microsoft.com/office/drawing/2014/main" id="{67458390-839D-4E2C-9312-C7A9DC5464E1}"/>
              </a:ext>
            </a:extLst>
          </p:cNvPr>
          <p:cNvSpPr>
            <a:spLocks noGrp="1"/>
          </p:cNvSpPr>
          <p:nvPr>
            <p:ph idx="1"/>
          </p:nvPr>
        </p:nvSpPr>
        <p:spPr>
          <a:xfrm>
            <a:off x="203200" y="762000"/>
            <a:ext cx="11785600" cy="6096000"/>
          </a:xfrm>
        </p:spPr>
        <p:txBody>
          <a:bodyPr>
            <a:normAutofit/>
          </a:bodyPr>
          <a:lstStyle/>
          <a:p>
            <a:r>
              <a:rPr lang="en-US" dirty="0"/>
              <a:t>Near vertical data is hard to fit since the error is computed perpendicular to x axis- the bigger the error, the bigger the error squared! (more weight for this datapoint)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highlight>
                  <a:srgbClr val="FFFF00"/>
                </a:highlight>
              </a:rPr>
              <a:t>Proposed solutions?</a:t>
            </a:r>
          </a:p>
        </p:txBody>
      </p:sp>
      <p:sp>
        <p:nvSpPr>
          <p:cNvPr id="4" name="Line">
            <a:extLst>
              <a:ext uri="{FF2B5EF4-FFF2-40B4-BE49-F238E27FC236}">
                <a16:creationId xmlns:a16="http://schemas.microsoft.com/office/drawing/2014/main" id="{FC14987B-0927-4813-AAEA-1E8A0A5BB644}"/>
              </a:ext>
            </a:extLst>
          </p:cNvPr>
          <p:cNvSpPr/>
          <p:nvPr/>
        </p:nvSpPr>
        <p:spPr>
          <a:xfrm flipH="1" flipV="1">
            <a:off x="2594655" y="1732975"/>
            <a:ext cx="808047" cy="4363023"/>
          </a:xfrm>
          <a:prstGeom prst="line">
            <a:avLst/>
          </a:prstGeom>
          <a:ln w="38100">
            <a:solidFill>
              <a:schemeClr val="accent1"/>
            </a:solidFill>
            <a:miter lim="400000"/>
          </a:ln>
        </p:spPr>
        <p:txBody>
          <a:bodyPr lIns="45719" rIns="45719"/>
          <a:lstStyle/>
          <a:p>
            <a:pPr algn="l" defTabSz="457200">
              <a:defRPr sz="1200">
                <a:latin typeface="Helvetica"/>
                <a:ea typeface="Helvetica"/>
                <a:cs typeface="Helvetica"/>
                <a:sym typeface="Helvetica"/>
              </a:defRPr>
            </a:pPr>
            <a:endParaRPr/>
          </a:p>
        </p:txBody>
      </p:sp>
      <p:sp>
        <p:nvSpPr>
          <p:cNvPr id="5" name="Line">
            <a:extLst>
              <a:ext uri="{FF2B5EF4-FFF2-40B4-BE49-F238E27FC236}">
                <a16:creationId xmlns:a16="http://schemas.microsoft.com/office/drawing/2014/main" id="{B9A6EE88-4CD4-4F71-8313-1424256A5840}"/>
              </a:ext>
            </a:extLst>
          </p:cNvPr>
          <p:cNvSpPr/>
          <p:nvPr/>
        </p:nvSpPr>
        <p:spPr>
          <a:xfrm flipH="1">
            <a:off x="469674" y="2898309"/>
            <a:ext cx="1" cy="3197691"/>
          </a:xfrm>
          <a:prstGeom prst="line">
            <a:avLst/>
          </a:prstGeom>
          <a:ln w="28575">
            <a:solidFill>
              <a:srgbClr val="000000"/>
            </a:solidFill>
            <a:headEnd type="triangle"/>
          </a:ln>
        </p:spPr>
        <p:txBody>
          <a:bodyPr lIns="45719" rIns="45719"/>
          <a:lstStyle/>
          <a:p>
            <a:pPr algn="l" defTabSz="457200">
              <a:defRPr sz="1200">
                <a:latin typeface="Helvetica"/>
                <a:ea typeface="Helvetica"/>
                <a:cs typeface="Helvetica"/>
                <a:sym typeface="Helvetica"/>
              </a:defRPr>
            </a:pPr>
            <a:endParaRPr/>
          </a:p>
        </p:txBody>
      </p:sp>
      <p:sp>
        <p:nvSpPr>
          <p:cNvPr id="6" name="Line">
            <a:extLst>
              <a:ext uri="{FF2B5EF4-FFF2-40B4-BE49-F238E27FC236}">
                <a16:creationId xmlns:a16="http://schemas.microsoft.com/office/drawing/2014/main" id="{E9CD07DC-F5CC-41B2-88D0-8C58D0C7645A}"/>
              </a:ext>
            </a:extLst>
          </p:cNvPr>
          <p:cNvSpPr/>
          <p:nvPr/>
        </p:nvSpPr>
        <p:spPr>
          <a:xfrm>
            <a:off x="469674" y="6095999"/>
            <a:ext cx="4263588" cy="1"/>
          </a:xfrm>
          <a:prstGeom prst="line">
            <a:avLst/>
          </a:prstGeom>
          <a:ln w="28575">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sp>
        <p:nvSpPr>
          <p:cNvPr id="8" name="Circle">
            <a:extLst>
              <a:ext uri="{FF2B5EF4-FFF2-40B4-BE49-F238E27FC236}">
                <a16:creationId xmlns:a16="http://schemas.microsoft.com/office/drawing/2014/main" id="{3981510D-F1A4-4844-B2BC-8CBE995DCA18}"/>
              </a:ext>
            </a:extLst>
          </p:cNvPr>
          <p:cNvSpPr/>
          <p:nvPr/>
        </p:nvSpPr>
        <p:spPr>
          <a:xfrm rot="17263658">
            <a:off x="3367581" y="5271595"/>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9" name="Circle">
            <a:extLst>
              <a:ext uri="{FF2B5EF4-FFF2-40B4-BE49-F238E27FC236}">
                <a16:creationId xmlns:a16="http://schemas.microsoft.com/office/drawing/2014/main" id="{66F17CB3-4540-489C-9AA2-E20DA19F15E4}"/>
              </a:ext>
            </a:extLst>
          </p:cNvPr>
          <p:cNvSpPr/>
          <p:nvPr/>
        </p:nvSpPr>
        <p:spPr>
          <a:xfrm rot="17263658">
            <a:off x="3106658" y="4769180"/>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0" name="Circle">
            <a:extLst>
              <a:ext uri="{FF2B5EF4-FFF2-40B4-BE49-F238E27FC236}">
                <a16:creationId xmlns:a16="http://schemas.microsoft.com/office/drawing/2014/main" id="{4A9196AB-5960-4F18-B0A7-016888224E68}"/>
              </a:ext>
            </a:extLst>
          </p:cNvPr>
          <p:cNvSpPr/>
          <p:nvPr/>
        </p:nvSpPr>
        <p:spPr>
          <a:xfrm rot="17263658">
            <a:off x="3228792" y="4388899"/>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1" name="Circle">
            <a:extLst>
              <a:ext uri="{FF2B5EF4-FFF2-40B4-BE49-F238E27FC236}">
                <a16:creationId xmlns:a16="http://schemas.microsoft.com/office/drawing/2014/main" id="{17F240A1-4B26-4756-9584-A80C3956345D}"/>
              </a:ext>
            </a:extLst>
          </p:cNvPr>
          <p:cNvSpPr/>
          <p:nvPr/>
        </p:nvSpPr>
        <p:spPr>
          <a:xfrm rot="17263658">
            <a:off x="2493211" y="4991237"/>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2" name="Circle">
            <a:extLst>
              <a:ext uri="{FF2B5EF4-FFF2-40B4-BE49-F238E27FC236}">
                <a16:creationId xmlns:a16="http://schemas.microsoft.com/office/drawing/2014/main" id="{2160FAD1-E1E2-4911-8354-75A1F2FAEAB9}"/>
              </a:ext>
            </a:extLst>
          </p:cNvPr>
          <p:cNvSpPr/>
          <p:nvPr/>
        </p:nvSpPr>
        <p:spPr>
          <a:xfrm rot="17263658">
            <a:off x="3045591" y="3211971"/>
            <a:ext cx="133238" cy="133239"/>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3" name="Circle">
            <a:extLst>
              <a:ext uri="{FF2B5EF4-FFF2-40B4-BE49-F238E27FC236}">
                <a16:creationId xmlns:a16="http://schemas.microsoft.com/office/drawing/2014/main" id="{770EADEA-6CF6-4DD2-A772-90E2145B0DF2}"/>
              </a:ext>
            </a:extLst>
          </p:cNvPr>
          <p:cNvSpPr/>
          <p:nvPr/>
        </p:nvSpPr>
        <p:spPr>
          <a:xfrm rot="17263658">
            <a:off x="2697634" y="2848614"/>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4" name="Circle">
            <a:extLst>
              <a:ext uri="{FF2B5EF4-FFF2-40B4-BE49-F238E27FC236}">
                <a16:creationId xmlns:a16="http://schemas.microsoft.com/office/drawing/2014/main" id="{46740783-D185-439D-BE1D-7A7292B357A9}"/>
              </a:ext>
            </a:extLst>
          </p:cNvPr>
          <p:cNvSpPr/>
          <p:nvPr/>
        </p:nvSpPr>
        <p:spPr>
          <a:xfrm rot="17263658">
            <a:off x="2564295" y="3050977"/>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5" name="Circle">
            <a:extLst>
              <a:ext uri="{FF2B5EF4-FFF2-40B4-BE49-F238E27FC236}">
                <a16:creationId xmlns:a16="http://schemas.microsoft.com/office/drawing/2014/main" id="{DEC3CFA3-A8F6-4DC8-A252-01C88D82784C}"/>
              </a:ext>
            </a:extLst>
          </p:cNvPr>
          <p:cNvSpPr/>
          <p:nvPr/>
        </p:nvSpPr>
        <p:spPr>
          <a:xfrm rot="17263658">
            <a:off x="3328720" y="2323724"/>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pic>
        <p:nvPicPr>
          <p:cNvPr id="17" name="image.pdf" descr="image.pdf">
            <a:extLst>
              <a:ext uri="{FF2B5EF4-FFF2-40B4-BE49-F238E27FC236}">
                <a16:creationId xmlns:a16="http://schemas.microsoft.com/office/drawing/2014/main" id="{F7D5142F-4C15-4B32-93CD-A2E0D7BC9C72}"/>
              </a:ext>
            </a:extLst>
          </p:cNvPr>
          <p:cNvPicPr>
            <a:picLocks noChangeAspect="1"/>
          </p:cNvPicPr>
          <p:nvPr/>
        </p:nvPicPr>
        <p:blipFill>
          <a:blip r:embed="rId2"/>
          <a:stretch>
            <a:fillRect/>
          </a:stretch>
        </p:blipFill>
        <p:spPr>
          <a:xfrm>
            <a:off x="203200" y="2365361"/>
            <a:ext cx="538501" cy="632877"/>
          </a:xfrm>
          <a:prstGeom prst="rect">
            <a:avLst/>
          </a:prstGeom>
          <a:ln w="12700">
            <a:miter lim="400000"/>
          </a:ln>
        </p:spPr>
      </p:pic>
      <p:pic>
        <p:nvPicPr>
          <p:cNvPr id="18" name="image.pdf" descr="image.pdf">
            <a:extLst>
              <a:ext uri="{FF2B5EF4-FFF2-40B4-BE49-F238E27FC236}">
                <a16:creationId xmlns:a16="http://schemas.microsoft.com/office/drawing/2014/main" id="{BA907E57-FFBE-4693-A5CC-60D3379FE690}"/>
              </a:ext>
            </a:extLst>
          </p:cNvPr>
          <p:cNvPicPr>
            <a:picLocks noChangeAspect="1"/>
          </p:cNvPicPr>
          <p:nvPr/>
        </p:nvPicPr>
        <p:blipFill>
          <a:blip r:embed="rId3"/>
          <a:stretch>
            <a:fillRect/>
          </a:stretch>
        </p:blipFill>
        <p:spPr>
          <a:xfrm>
            <a:off x="4866498" y="5962762"/>
            <a:ext cx="488537" cy="535726"/>
          </a:xfrm>
          <a:prstGeom prst="rect">
            <a:avLst/>
          </a:prstGeom>
          <a:ln w="12700">
            <a:miter lim="400000"/>
          </a:ln>
        </p:spPr>
      </p:pic>
      <p:sp>
        <p:nvSpPr>
          <p:cNvPr id="19" name="Line">
            <a:extLst>
              <a:ext uri="{FF2B5EF4-FFF2-40B4-BE49-F238E27FC236}">
                <a16:creationId xmlns:a16="http://schemas.microsoft.com/office/drawing/2014/main" id="{F1CB03A8-C84A-4082-B3EE-8BBD42797390}"/>
              </a:ext>
            </a:extLst>
          </p:cNvPr>
          <p:cNvSpPr/>
          <p:nvPr/>
        </p:nvSpPr>
        <p:spPr>
          <a:xfrm flipV="1">
            <a:off x="3395339" y="2569125"/>
            <a:ext cx="1" cy="3200073"/>
          </a:xfrm>
          <a:prstGeom prst="line">
            <a:avLst/>
          </a:prstGeom>
          <a:ln>
            <a:solidFill>
              <a:srgbClr val="000000"/>
            </a:solidFill>
            <a:headEnd type="arrow"/>
          </a:ln>
        </p:spPr>
        <p:txBody>
          <a:bodyPr lIns="45719" rIns="45719"/>
          <a:lstStyle/>
          <a:p>
            <a:pPr algn="l" defTabSz="457200">
              <a:defRPr sz="1200">
                <a:latin typeface="Helvetica"/>
                <a:ea typeface="Helvetica"/>
                <a:cs typeface="Helvetica"/>
                <a:sym typeface="Helvetica"/>
              </a:defRPr>
            </a:pPr>
            <a:endParaRPr/>
          </a:p>
        </p:txBody>
      </p:sp>
      <p:sp>
        <p:nvSpPr>
          <p:cNvPr id="21" name="Line">
            <a:extLst>
              <a:ext uri="{FF2B5EF4-FFF2-40B4-BE49-F238E27FC236}">
                <a16:creationId xmlns:a16="http://schemas.microsoft.com/office/drawing/2014/main" id="{CE16F8B3-190E-40FD-A588-DB247A3FFDEA}"/>
              </a:ext>
            </a:extLst>
          </p:cNvPr>
          <p:cNvSpPr/>
          <p:nvPr/>
        </p:nvSpPr>
        <p:spPr>
          <a:xfrm flipH="1">
            <a:off x="2545741" y="1880964"/>
            <a:ext cx="319" cy="3022258"/>
          </a:xfrm>
          <a:prstGeom prst="line">
            <a:avLst/>
          </a:prstGeom>
          <a:ln>
            <a:solidFill>
              <a:srgbClr val="000000"/>
            </a:solidFill>
            <a:headEnd type="arrow"/>
          </a:ln>
        </p:spPr>
        <p:txBody>
          <a:bodyPr lIns="45719" rIns="45719"/>
          <a:lstStyle/>
          <a:p>
            <a:pPr algn="l" defTabSz="457200">
              <a:defRPr sz="1200">
                <a:latin typeface="Helvetica"/>
                <a:ea typeface="Helvetica"/>
                <a:cs typeface="Helvetica"/>
                <a:sym typeface="Helvetica"/>
              </a:defRPr>
            </a:pPr>
            <a:endParaRPr/>
          </a:p>
        </p:txBody>
      </p:sp>
      <mc:AlternateContent xmlns:mc="http://schemas.openxmlformats.org/markup-compatibility/2006" xmlns:a14="http://schemas.microsoft.com/office/drawing/2010/main">
        <mc:Choice Requires="a14">
          <p:sp>
            <p:nvSpPr>
              <p:cNvPr id="22" name="Huge E!">
                <a:extLst>
                  <a:ext uri="{FF2B5EF4-FFF2-40B4-BE49-F238E27FC236}">
                    <a16:creationId xmlns:a16="http://schemas.microsoft.com/office/drawing/2014/main" id="{B13E15D1-9421-43C2-89C8-CC2CE7F09E04}"/>
                  </a:ext>
                </a:extLst>
              </p:cNvPr>
              <p:cNvSpPr txBox="1"/>
              <p:nvPr/>
            </p:nvSpPr>
            <p:spPr>
              <a:xfrm>
                <a:off x="3894524" y="2745740"/>
                <a:ext cx="1746854" cy="535725"/>
              </a:xfrm>
              <a:prstGeom prst="rect">
                <a:avLst/>
              </a:prstGeom>
              <a:ln w="12700">
                <a:miter lim="400000"/>
              </a:ln>
              <a:extLst>
                <a:ext uri="{C572A759-6A51-4108-AA02-DFA0A04FC94B}">
                  <ma14:wrappingTextBoxFlag xmlns:ma14="http://schemas.microsoft.com/office/mac/drawingml/2011/main" xmlns="" val="1"/>
                </a:ext>
              </a:extLst>
            </p:spPr>
            <p:txBody>
              <a:bodyPr lIns="45719" rIns="45719"/>
              <a:lstStyle>
                <a:lvl1pPr defTabSz="914400">
                  <a:defRPr sz="2800">
                    <a:uFill>
                      <a:solidFill>
                        <a:srgbClr val="000000"/>
                      </a:solidFill>
                    </a:uFill>
                  </a:defRPr>
                </a:lvl1pPr>
              </a:lstStyle>
              <a:p>
                <a:r>
                  <a:rPr lang="en-US" dirty="0"/>
                  <a:t>Huge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𝑒</m:t>
                        </m:r>
                      </m:e>
                      <m:sub>
                        <m:r>
                          <a:rPr lang="en-US" b="0" i="1" dirty="0" smtClean="0">
                            <a:latin typeface="Cambria Math" panose="02040503050406030204" pitchFamily="18" charset="0"/>
                          </a:rPr>
                          <m:t>𝑖</m:t>
                        </m:r>
                      </m:sub>
                    </m:sSub>
                  </m:oMath>
                </a14:m>
                <a:r>
                  <a:rPr lang="en-US" dirty="0"/>
                  <a:t>!</a:t>
                </a:r>
                <a:endParaRPr dirty="0"/>
              </a:p>
            </p:txBody>
          </p:sp>
        </mc:Choice>
        <mc:Fallback xmlns="">
          <p:sp>
            <p:nvSpPr>
              <p:cNvPr id="22" name="Huge E!">
                <a:extLst>
                  <a:ext uri="{FF2B5EF4-FFF2-40B4-BE49-F238E27FC236}">
                    <a16:creationId xmlns:a16="http://schemas.microsoft.com/office/drawing/2014/main" id="{B13E15D1-9421-43C2-89C8-CC2CE7F09E04}"/>
                  </a:ext>
                </a:extLst>
              </p:cNvPr>
              <p:cNvSpPr txBox="1">
                <a:spLocks noRot="1" noChangeAspect="1" noMove="1" noResize="1" noEditPoints="1" noAdjustHandles="1" noChangeArrowheads="1" noChangeShapeType="1" noTextEdit="1"/>
              </p:cNvSpPr>
              <p:nvPr/>
            </p:nvSpPr>
            <p:spPr>
              <a:xfrm>
                <a:off x="3894524" y="2745740"/>
                <a:ext cx="1746854" cy="535725"/>
              </a:xfrm>
              <a:prstGeom prst="rect">
                <a:avLst/>
              </a:prstGeom>
              <a:blipFill>
                <a:blip r:embed="rId4"/>
                <a:stretch>
                  <a:fillRect l="-9790" t="-10227" b="-29545"/>
                </a:stretch>
              </a:blipFill>
              <a:ln w="12700">
                <a:miter lim="400000"/>
              </a:ln>
              <a:extLst>
                <a:ext uri="{C572A759-6A51-4108-AA02-DFA0A04FC94B}">
                  <ma14:wrappingTextBoxFlag xmlns:ma14="http://schemas.microsoft.com/office/mac/drawingml/2011/main" xmlns="" xmlns:a14="http://schemas.microsoft.com/office/drawing/2010/main" val="1"/>
                </a:ext>
              </a:extLst>
            </p:spPr>
            <p:txBody>
              <a:bodyPr/>
              <a:lstStyle/>
              <a:p>
                <a:r>
                  <a:rPr lang="en-US">
                    <a:noFill/>
                  </a:rPr>
                  <a:t> </a:t>
                </a:r>
              </a:p>
            </p:txBody>
          </p:sp>
        </mc:Fallback>
      </mc:AlternateContent>
      <p:sp>
        <p:nvSpPr>
          <p:cNvPr id="24" name="Line">
            <a:extLst>
              <a:ext uri="{FF2B5EF4-FFF2-40B4-BE49-F238E27FC236}">
                <a16:creationId xmlns:a16="http://schemas.microsoft.com/office/drawing/2014/main" id="{B7EF9191-BCF9-4C3A-9C08-644F1472E2E1}"/>
              </a:ext>
            </a:extLst>
          </p:cNvPr>
          <p:cNvSpPr/>
          <p:nvPr/>
        </p:nvSpPr>
        <p:spPr>
          <a:xfrm flipH="1">
            <a:off x="5935130" y="3206580"/>
            <a:ext cx="5520285" cy="1624151"/>
          </a:xfrm>
          <a:prstGeom prst="line">
            <a:avLst/>
          </a:prstGeom>
          <a:ln w="38100">
            <a:solidFill>
              <a:srgbClr val="FF0000"/>
            </a:solidFill>
            <a:miter lim="400000"/>
          </a:ln>
        </p:spPr>
        <p:txBody>
          <a:bodyPr lIns="45719" rIns="45719"/>
          <a:lstStyle/>
          <a:p>
            <a:pPr algn="l" defTabSz="457200">
              <a:defRPr sz="1200">
                <a:latin typeface="Helvetica"/>
                <a:ea typeface="Helvetica"/>
                <a:cs typeface="Helvetica"/>
                <a:sym typeface="Helvetica"/>
              </a:defRPr>
            </a:pPr>
            <a:endParaRPr/>
          </a:p>
        </p:txBody>
      </p:sp>
      <p:sp>
        <p:nvSpPr>
          <p:cNvPr id="25" name="Line">
            <a:extLst>
              <a:ext uri="{FF2B5EF4-FFF2-40B4-BE49-F238E27FC236}">
                <a16:creationId xmlns:a16="http://schemas.microsoft.com/office/drawing/2014/main" id="{4CDDFB0B-561D-4C0A-8016-B4229E47BCA1}"/>
              </a:ext>
            </a:extLst>
          </p:cNvPr>
          <p:cNvSpPr/>
          <p:nvPr/>
        </p:nvSpPr>
        <p:spPr>
          <a:xfrm flipH="1">
            <a:off x="6392467" y="2898309"/>
            <a:ext cx="1" cy="3197691"/>
          </a:xfrm>
          <a:prstGeom prst="line">
            <a:avLst/>
          </a:prstGeom>
          <a:ln w="28575">
            <a:solidFill>
              <a:srgbClr val="000000"/>
            </a:solidFill>
            <a:headEnd type="triangle"/>
          </a:ln>
        </p:spPr>
        <p:txBody>
          <a:bodyPr lIns="45719" rIns="45719"/>
          <a:lstStyle/>
          <a:p>
            <a:pPr algn="l" defTabSz="457200">
              <a:defRPr sz="1200">
                <a:latin typeface="Helvetica"/>
                <a:ea typeface="Helvetica"/>
                <a:cs typeface="Helvetica"/>
                <a:sym typeface="Helvetica"/>
              </a:defRPr>
            </a:pPr>
            <a:endParaRPr/>
          </a:p>
        </p:txBody>
      </p:sp>
      <p:sp>
        <p:nvSpPr>
          <p:cNvPr id="26" name="Line">
            <a:extLst>
              <a:ext uri="{FF2B5EF4-FFF2-40B4-BE49-F238E27FC236}">
                <a16:creationId xmlns:a16="http://schemas.microsoft.com/office/drawing/2014/main" id="{83EB3D44-0AB0-4382-8745-394106527BBB}"/>
              </a:ext>
            </a:extLst>
          </p:cNvPr>
          <p:cNvSpPr/>
          <p:nvPr/>
        </p:nvSpPr>
        <p:spPr>
          <a:xfrm>
            <a:off x="6392467" y="6095999"/>
            <a:ext cx="4263588" cy="1"/>
          </a:xfrm>
          <a:prstGeom prst="line">
            <a:avLst/>
          </a:prstGeom>
          <a:ln w="28575">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sp>
        <p:nvSpPr>
          <p:cNvPr id="28" name="Circle">
            <a:extLst>
              <a:ext uri="{FF2B5EF4-FFF2-40B4-BE49-F238E27FC236}">
                <a16:creationId xmlns:a16="http://schemas.microsoft.com/office/drawing/2014/main" id="{E32A9D24-0213-43AB-8C3A-4019CEE15EF3}"/>
              </a:ext>
            </a:extLst>
          </p:cNvPr>
          <p:cNvSpPr/>
          <p:nvPr/>
        </p:nvSpPr>
        <p:spPr>
          <a:xfrm rot="17263658">
            <a:off x="9290374" y="5271595"/>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29" name="Circle">
            <a:extLst>
              <a:ext uri="{FF2B5EF4-FFF2-40B4-BE49-F238E27FC236}">
                <a16:creationId xmlns:a16="http://schemas.microsoft.com/office/drawing/2014/main" id="{8DC5C1E3-27CA-472E-A1D5-333E08272200}"/>
              </a:ext>
            </a:extLst>
          </p:cNvPr>
          <p:cNvSpPr/>
          <p:nvPr/>
        </p:nvSpPr>
        <p:spPr>
          <a:xfrm rot="17263658">
            <a:off x="9029451" y="4769180"/>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0" name="Circle">
            <a:extLst>
              <a:ext uri="{FF2B5EF4-FFF2-40B4-BE49-F238E27FC236}">
                <a16:creationId xmlns:a16="http://schemas.microsoft.com/office/drawing/2014/main" id="{9B714151-B380-4542-B9A8-8E6FC116E213}"/>
              </a:ext>
            </a:extLst>
          </p:cNvPr>
          <p:cNvSpPr/>
          <p:nvPr/>
        </p:nvSpPr>
        <p:spPr>
          <a:xfrm rot="17263658">
            <a:off x="9151585" y="4388899"/>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1" name="Circle">
            <a:extLst>
              <a:ext uri="{FF2B5EF4-FFF2-40B4-BE49-F238E27FC236}">
                <a16:creationId xmlns:a16="http://schemas.microsoft.com/office/drawing/2014/main" id="{806AE650-583C-456D-BC20-F57D717F4D9F}"/>
              </a:ext>
            </a:extLst>
          </p:cNvPr>
          <p:cNvSpPr/>
          <p:nvPr/>
        </p:nvSpPr>
        <p:spPr>
          <a:xfrm rot="17263658">
            <a:off x="8416004" y="4991237"/>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2" name="Circle">
            <a:extLst>
              <a:ext uri="{FF2B5EF4-FFF2-40B4-BE49-F238E27FC236}">
                <a16:creationId xmlns:a16="http://schemas.microsoft.com/office/drawing/2014/main" id="{0C147035-0B66-4C6F-B89F-5F43F39820B6}"/>
              </a:ext>
            </a:extLst>
          </p:cNvPr>
          <p:cNvSpPr/>
          <p:nvPr/>
        </p:nvSpPr>
        <p:spPr>
          <a:xfrm rot="17263658">
            <a:off x="8968384" y="3211971"/>
            <a:ext cx="133238" cy="133239"/>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3" name="Circle">
            <a:extLst>
              <a:ext uri="{FF2B5EF4-FFF2-40B4-BE49-F238E27FC236}">
                <a16:creationId xmlns:a16="http://schemas.microsoft.com/office/drawing/2014/main" id="{139A6DE7-9949-4FC3-A102-8F5B26E59009}"/>
              </a:ext>
            </a:extLst>
          </p:cNvPr>
          <p:cNvSpPr/>
          <p:nvPr/>
        </p:nvSpPr>
        <p:spPr>
          <a:xfrm rot="17263658">
            <a:off x="8620427" y="2848614"/>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4" name="Circle">
            <a:extLst>
              <a:ext uri="{FF2B5EF4-FFF2-40B4-BE49-F238E27FC236}">
                <a16:creationId xmlns:a16="http://schemas.microsoft.com/office/drawing/2014/main" id="{A2D78518-7F56-4B28-82CA-73739A9371E6}"/>
              </a:ext>
            </a:extLst>
          </p:cNvPr>
          <p:cNvSpPr/>
          <p:nvPr/>
        </p:nvSpPr>
        <p:spPr>
          <a:xfrm rot="17263658">
            <a:off x="8487088" y="3050977"/>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5" name="Circle">
            <a:extLst>
              <a:ext uri="{FF2B5EF4-FFF2-40B4-BE49-F238E27FC236}">
                <a16:creationId xmlns:a16="http://schemas.microsoft.com/office/drawing/2014/main" id="{59500C8A-EB16-4509-B2DF-22F78364C746}"/>
              </a:ext>
            </a:extLst>
          </p:cNvPr>
          <p:cNvSpPr/>
          <p:nvPr/>
        </p:nvSpPr>
        <p:spPr>
          <a:xfrm rot="17263658">
            <a:off x="9251513" y="2323724"/>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pic>
        <p:nvPicPr>
          <p:cNvPr id="36" name="image.pdf" descr="image.pdf">
            <a:extLst>
              <a:ext uri="{FF2B5EF4-FFF2-40B4-BE49-F238E27FC236}">
                <a16:creationId xmlns:a16="http://schemas.microsoft.com/office/drawing/2014/main" id="{E34B86E1-C651-47CE-A7D1-74DC59DE5879}"/>
              </a:ext>
            </a:extLst>
          </p:cNvPr>
          <p:cNvPicPr>
            <a:picLocks noChangeAspect="1"/>
          </p:cNvPicPr>
          <p:nvPr/>
        </p:nvPicPr>
        <p:blipFill>
          <a:blip r:embed="rId2"/>
          <a:stretch>
            <a:fillRect/>
          </a:stretch>
        </p:blipFill>
        <p:spPr>
          <a:xfrm>
            <a:off x="6125993" y="2365361"/>
            <a:ext cx="538501" cy="632877"/>
          </a:xfrm>
          <a:prstGeom prst="rect">
            <a:avLst/>
          </a:prstGeom>
          <a:ln w="12700">
            <a:miter lim="400000"/>
          </a:ln>
        </p:spPr>
      </p:pic>
      <p:pic>
        <p:nvPicPr>
          <p:cNvPr id="37" name="image.pdf" descr="image.pdf">
            <a:extLst>
              <a:ext uri="{FF2B5EF4-FFF2-40B4-BE49-F238E27FC236}">
                <a16:creationId xmlns:a16="http://schemas.microsoft.com/office/drawing/2014/main" id="{0D55239A-28C3-4886-A2B1-5D43F52F6618}"/>
              </a:ext>
            </a:extLst>
          </p:cNvPr>
          <p:cNvPicPr>
            <a:picLocks noChangeAspect="1"/>
          </p:cNvPicPr>
          <p:nvPr/>
        </p:nvPicPr>
        <p:blipFill>
          <a:blip r:embed="rId3"/>
          <a:stretch>
            <a:fillRect/>
          </a:stretch>
        </p:blipFill>
        <p:spPr>
          <a:xfrm>
            <a:off x="10789291" y="5962762"/>
            <a:ext cx="488537" cy="535726"/>
          </a:xfrm>
          <a:prstGeom prst="rect">
            <a:avLst/>
          </a:prstGeom>
          <a:ln w="12700">
            <a:miter lim="400000"/>
          </a:ln>
        </p:spPr>
      </p:pic>
      <p:sp>
        <p:nvSpPr>
          <p:cNvPr id="38" name="Line">
            <a:extLst>
              <a:ext uri="{FF2B5EF4-FFF2-40B4-BE49-F238E27FC236}">
                <a16:creationId xmlns:a16="http://schemas.microsoft.com/office/drawing/2014/main" id="{34EC1671-C115-4E9D-920A-4F56CC2B825B}"/>
              </a:ext>
            </a:extLst>
          </p:cNvPr>
          <p:cNvSpPr/>
          <p:nvPr/>
        </p:nvSpPr>
        <p:spPr>
          <a:xfrm flipH="1" flipV="1">
            <a:off x="9318133" y="2569124"/>
            <a:ext cx="7364" cy="1232663"/>
          </a:xfrm>
          <a:prstGeom prst="line">
            <a:avLst/>
          </a:prstGeom>
          <a:ln>
            <a:solidFill>
              <a:srgbClr val="000000"/>
            </a:solidFill>
            <a:headEnd type="arrow"/>
          </a:ln>
        </p:spPr>
        <p:txBody>
          <a:bodyPr lIns="45719" rIns="45719"/>
          <a:lstStyle/>
          <a:p>
            <a:pPr algn="l" defTabSz="457200">
              <a:defRPr sz="1200">
                <a:latin typeface="Helvetica"/>
                <a:ea typeface="Helvetica"/>
                <a:cs typeface="Helvetica"/>
                <a:sym typeface="Helvetica"/>
              </a:defRPr>
            </a:pPr>
            <a:endParaRPr/>
          </a:p>
        </p:txBody>
      </p:sp>
      <p:sp>
        <p:nvSpPr>
          <p:cNvPr id="39" name="Line">
            <a:extLst>
              <a:ext uri="{FF2B5EF4-FFF2-40B4-BE49-F238E27FC236}">
                <a16:creationId xmlns:a16="http://schemas.microsoft.com/office/drawing/2014/main" id="{97921CC6-3B4F-4131-88ED-F4EA36A0FA87}"/>
              </a:ext>
            </a:extLst>
          </p:cNvPr>
          <p:cNvSpPr/>
          <p:nvPr/>
        </p:nvSpPr>
        <p:spPr>
          <a:xfrm flipH="1">
            <a:off x="8468534" y="4155738"/>
            <a:ext cx="0" cy="747483"/>
          </a:xfrm>
          <a:prstGeom prst="line">
            <a:avLst/>
          </a:prstGeom>
          <a:ln>
            <a:solidFill>
              <a:srgbClr val="000000"/>
            </a:solidFill>
            <a:headEnd type="arrow"/>
          </a:ln>
        </p:spPr>
        <p:txBody>
          <a:bodyPr lIns="45719" rIns="45719"/>
          <a:lstStyle/>
          <a:p>
            <a:pPr algn="l" defTabSz="457200">
              <a:defRPr sz="1200">
                <a:latin typeface="Helvetica"/>
                <a:ea typeface="Helvetica"/>
                <a:cs typeface="Helvetica"/>
                <a:sym typeface="Helvetica"/>
              </a:defRPr>
            </a:pPr>
            <a:endParaRPr/>
          </a:p>
        </p:txBody>
      </p:sp>
      <p:sp>
        <p:nvSpPr>
          <p:cNvPr id="42" name="Arrow: Right 41">
            <a:extLst>
              <a:ext uri="{FF2B5EF4-FFF2-40B4-BE49-F238E27FC236}">
                <a16:creationId xmlns:a16="http://schemas.microsoft.com/office/drawing/2014/main" id="{2116095D-04C9-492F-88C0-DC2053B96F22}"/>
              </a:ext>
            </a:extLst>
          </p:cNvPr>
          <p:cNvSpPr/>
          <p:nvPr/>
        </p:nvSpPr>
        <p:spPr>
          <a:xfrm>
            <a:off x="4886410" y="3912861"/>
            <a:ext cx="1077667" cy="706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D16219AA-0E10-414B-A17A-83C9692A67D3}"/>
              </a:ext>
            </a:extLst>
          </p:cNvPr>
          <p:cNvCxnSpPr>
            <a:cxnSpLocks/>
            <a:stCxn id="22" idx="2"/>
          </p:cNvCxnSpPr>
          <p:nvPr/>
        </p:nvCxnSpPr>
        <p:spPr>
          <a:xfrm flipH="1">
            <a:off x="3517943" y="3281465"/>
            <a:ext cx="1250008" cy="87427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F063FB7-4EC0-4426-B7A9-8D3F860DB1EB}"/>
              </a:ext>
            </a:extLst>
          </p:cNvPr>
          <p:cNvCxnSpPr>
            <a:cxnSpLocks/>
          </p:cNvCxnSpPr>
          <p:nvPr/>
        </p:nvCxnSpPr>
        <p:spPr>
          <a:xfrm flipH="1">
            <a:off x="2701176" y="3300754"/>
            <a:ext cx="2066775" cy="71790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2553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7658B-71B8-4079-B571-C12C53069397}"/>
              </a:ext>
            </a:extLst>
          </p:cNvPr>
          <p:cNvSpPr>
            <a:spLocks noGrp="1"/>
          </p:cNvSpPr>
          <p:nvPr>
            <p:ph type="title"/>
          </p:nvPr>
        </p:nvSpPr>
        <p:spPr/>
        <p:txBody>
          <a:bodyPr/>
          <a:lstStyle/>
          <a:p>
            <a:r>
              <a:rPr lang="en-US" dirty="0"/>
              <a:t>Problem 1: Linear LS with vertical data</a:t>
            </a:r>
          </a:p>
        </p:txBody>
      </p:sp>
      <p:sp>
        <p:nvSpPr>
          <p:cNvPr id="3" name="Content Placeholder 2">
            <a:extLst>
              <a:ext uri="{FF2B5EF4-FFF2-40B4-BE49-F238E27FC236}">
                <a16:creationId xmlns:a16="http://schemas.microsoft.com/office/drawing/2014/main" id="{FEA3943B-5A1F-4BAC-B715-A4B6BC120760}"/>
              </a:ext>
            </a:extLst>
          </p:cNvPr>
          <p:cNvSpPr>
            <a:spLocks noGrp="1"/>
          </p:cNvSpPr>
          <p:nvPr>
            <p:ph idx="1"/>
          </p:nvPr>
        </p:nvSpPr>
        <p:spPr/>
        <p:txBody>
          <a:bodyPr/>
          <a:lstStyle/>
          <a:p>
            <a:r>
              <a:rPr lang="en-US" dirty="0"/>
              <a:t>One possible solution is making all errors weigh the same (and not squared). This will make the far points have the same impact on error as closer points. One such error </a:t>
            </a:r>
            <a:r>
              <a:rPr lang="en-US" b="1" dirty="0"/>
              <a:t>MAE</a:t>
            </a:r>
            <a:r>
              <a:rPr lang="en-US" dirty="0"/>
              <a:t> (mean absolute error, also known as </a:t>
            </a:r>
            <a:r>
              <a:rPr lang="en-US" b="1" dirty="0"/>
              <a:t>L1 loss</a:t>
            </a:r>
            <a:r>
              <a:rPr lang="en-US" dirty="0"/>
              <a:t>) instead of MSE. </a:t>
            </a:r>
          </a:p>
          <a:p>
            <a:endParaRPr lang="en-US" dirty="0"/>
          </a:p>
          <a:p>
            <a:endParaRPr lang="en-US" dirty="0"/>
          </a:p>
          <a:p>
            <a:pPr lvl="1"/>
            <a:r>
              <a:rPr lang="en-US" dirty="0"/>
              <a:t>The derivation of MAE is out of the class scope, but some details can be found </a:t>
            </a:r>
            <a:r>
              <a:rPr lang="en-US" dirty="0">
                <a:hlinkClick r:id="rId3"/>
              </a:rPr>
              <a:t>here</a:t>
            </a:r>
            <a:r>
              <a:rPr lang="en-US" dirty="0"/>
              <a:t>.</a:t>
            </a:r>
          </a:p>
          <a:p>
            <a:r>
              <a:rPr lang="en-US" dirty="0"/>
              <a:t>Another possible solution is computing the error distance of each point in a different way- one that takes into account the y data as well. One such algorithm is </a:t>
            </a:r>
            <a:r>
              <a:rPr lang="en-US" b="1" dirty="0"/>
              <a:t>linear</a:t>
            </a:r>
            <a:r>
              <a:rPr lang="en-US" dirty="0"/>
              <a:t> </a:t>
            </a:r>
            <a:r>
              <a:rPr lang="en-US" b="1" dirty="0"/>
              <a:t>total least squares.</a:t>
            </a:r>
          </a:p>
          <a:p>
            <a:endParaRPr lang="en-US" dirty="0"/>
          </a:p>
        </p:txBody>
      </p:sp>
      <p:pic>
        <p:nvPicPr>
          <p:cNvPr id="5126" name="Picture 6">
            <a:extLst>
              <a:ext uri="{FF2B5EF4-FFF2-40B4-BE49-F238E27FC236}">
                <a16:creationId xmlns:a16="http://schemas.microsoft.com/office/drawing/2014/main" id="{8A8491D4-82C6-4283-BEAC-084BD70C95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7922" y="2398853"/>
            <a:ext cx="4537035" cy="1126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9462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F714-2BE3-4BE4-9345-85A407D0AF91}"/>
              </a:ext>
            </a:extLst>
          </p:cNvPr>
          <p:cNvSpPr>
            <a:spLocks noGrp="1"/>
          </p:cNvSpPr>
          <p:nvPr>
            <p:ph type="title"/>
          </p:nvPr>
        </p:nvSpPr>
        <p:spPr/>
        <p:txBody>
          <a:bodyPr/>
          <a:lstStyle/>
          <a:p>
            <a:r>
              <a:rPr lang="en-US" dirty="0"/>
              <a:t>TOC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6C6714-D522-4737-8429-41229E7FADC2}"/>
                  </a:ext>
                </a:extLst>
              </p:cNvPr>
              <p:cNvSpPr>
                <a:spLocks noGrp="1"/>
              </p:cNvSpPr>
              <p:nvPr>
                <p:ph idx="1"/>
              </p:nvPr>
            </p:nvSpPr>
            <p:spPr/>
            <p:txBody>
              <a:bodyPr>
                <a:normAutofit/>
              </a:bodyPr>
              <a:lstStyle/>
              <a:p>
                <a:r>
                  <a:rPr lang="en-US" dirty="0"/>
                  <a:t>Linear least squares</a:t>
                </a:r>
              </a:p>
              <a:p>
                <a:r>
                  <a:rPr lang="en-US" b="1" dirty="0"/>
                  <a:t>Total least squares</a:t>
                </a:r>
              </a:p>
              <a:p>
                <a:r>
                  <a:rPr lang="en-US" dirty="0"/>
                  <a:t>Least squares</a:t>
                </a:r>
              </a:p>
              <a:p>
                <a:r>
                  <a:rPr lang="en-US" dirty="0"/>
                  <a:t>RANSAC</a:t>
                </a:r>
              </a:p>
              <a:p>
                <a:r>
                  <a:rPr lang="en-US" dirty="0"/>
                  <a:t>Hough transform</a:t>
                </a:r>
              </a:p>
              <a:p>
                <a:pPr lvl="1"/>
                <a14:m>
                  <m:oMath xmlns:m="http://schemas.openxmlformats.org/officeDocument/2006/math">
                    <m:r>
                      <a:rPr lang="en-US" b="1" i="1">
                        <a:latin typeface="Cambria Math"/>
                      </a:rPr>
                      <m:t>(</m:t>
                    </m:r>
                    <m:r>
                      <a:rPr lang="en-US" b="1" i="1" smtClean="0">
                        <a:latin typeface="Cambria Math" panose="02040503050406030204" pitchFamily="18" charset="0"/>
                      </a:rPr>
                      <m:t>𝒎</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a:latin typeface="Cambria Math"/>
                      </a:rPr>
                      <m:t>)</m:t>
                    </m:r>
                  </m:oMath>
                </a14:m>
                <a:r>
                  <a:rPr lang="en-US" dirty="0"/>
                  <a:t> parameter space</a:t>
                </a:r>
              </a:p>
              <a:p>
                <a:pPr lvl="1"/>
                <a14:m>
                  <m:oMath xmlns:m="http://schemas.openxmlformats.org/officeDocument/2006/math">
                    <m:r>
                      <a:rPr lang="en-US" b="1" i="1">
                        <a:latin typeface="Cambria Math"/>
                      </a:rPr>
                      <m:t>(</m:t>
                    </m:r>
                    <m:r>
                      <a:rPr lang="en-US" b="1" i="1">
                        <a:latin typeface="Cambria Math"/>
                      </a:rPr>
                      <m:t>𝝆</m:t>
                    </m:r>
                    <m:r>
                      <a:rPr lang="en-US" b="1" i="1">
                        <a:latin typeface="Cambria Math"/>
                      </a:rPr>
                      <m:t>,</m:t>
                    </m:r>
                    <m:r>
                      <a:rPr lang="en-US" b="1" i="1">
                        <a:latin typeface="Cambria Math"/>
                      </a:rPr>
                      <m:t>𝜽</m:t>
                    </m:r>
                    <m:r>
                      <a:rPr lang="en-US" b="1" i="1">
                        <a:latin typeface="Cambria Math"/>
                      </a:rPr>
                      <m:t>)</m:t>
                    </m:r>
                  </m:oMath>
                </a14:m>
                <a:r>
                  <a:rPr lang="en-US" dirty="0"/>
                  <a:t> parameter space</a:t>
                </a:r>
              </a:p>
              <a:p>
                <a:endParaRPr lang="en-US" dirty="0"/>
              </a:p>
            </p:txBody>
          </p:sp>
        </mc:Choice>
        <mc:Fallback xmlns="">
          <p:sp>
            <p:nvSpPr>
              <p:cNvPr id="3" name="Content Placeholder 2">
                <a:extLst>
                  <a:ext uri="{FF2B5EF4-FFF2-40B4-BE49-F238E27FC236}">
                    <a16:creationId xmlns:a16="http://schemas.microsoft.com/office/drawing/2014/main" id="{B76C6714-D522-4737-8429-41229E7FADC2}"/>
                  </a:ext>
                </a:extLst>
              </p:cNvPr>
              <p:cNvSpPr>
                <a:spLocks noGrp="1" noRot="1" noChangeAspect="1" noMove="1" noResize="1" noEditPoints="1" noAdjustHandles="1" noChangeArrowheads="1" noChangeShapeType="1" noTextEdit="1"/>
              </p:cNvSpPr>
              <p:nvPr>
                <p:ph idx="1"/>
              </p:nvPr>
            </p:nvSpPr>
            <p:spPr>
              <a:blipFill>
                <a:blip r:embed="rId2"/>
                <a:stretch>
                  <a:fillRect l="-931" t="-959"/>
                </a:stretch>
              </a:blipFill>
            </p:spPr>
            <p:txBody>
              <a:bodyPr/>
              <a:lstStyle/>
              <a:p>
                <a:r>
                  <a:rPr lang="en-US">
                    <a:noFill/>
                  </a:rPr>
                  <a:t> </a:t>
                </a:r>
              </a:p>
            </p:txBody>
          </p:sp>
        </mc:Fallback>
      </mc:AlternateContent>
    </p:spTree>
    <p:extLst>
      <p:ext uri="{BB962C8B-B14F-4D97-AF65-F5344CB8AC3E}">
        <p14:creationId xmlns:p14="http://schemas.microsoft.com/office/powerpoint/2010/main" val="37974726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874D2-AF27-4235-8765-BD7748A4DF07}"/>
              </a:ext>
            </a:extLst>
          </p:cNvPr>
          <p:cNvSpPr>
            <a:spLocks noGrp="1"/>
          </p:cNvSpPr>
          <p:nvPr>
            <p:ph type="title"/>
          </p:nvPr>
        </p:nvSpPr>
        <p:spPr/>
        <p:txBody>
          <a:bodyPr/>
          <a:lstStyle/>
          <a:p>
            <a:r>
              <a:rPr lang="en-US" dirty="0"/>
              <a:t>Linear total least squares</a:t>
            </a:r>
          </a:p>
        </p:txBody>
      </p:sp>
      <p:sp>
        <p:nvSpPr>
          <p:cNvPr id="3" name="Content Placeholder 2">
            <a:extLst>
              <a:ext uri="{FF2B5EF4-FFF2-40B4-BE49-F238E27FC236}">
                <a16:creationId xmlns:a16="http://schemas.microsoft.com/office/drawing/2014/main" id="{29D4DE3A-95A3-456F-8254-5128D6FAF31B}"/>
              </a:ext>
            </a:extLst>
          </p:cNvPr>
          <p:cNvSpPr>
            <a:spLocks noGrp="1"/>
          </p:cNvSpPr>
          <p:nvPr>
            <p:ph idx="1"/>
          </p:nvPr>
        </p:nvSpPr>
        <p:spPr/>
        <p:txBody>
          <a:bodyPr/>
          <a:lstStyle/>
          <a:p>
            <a:endParaRPr lang="en-US" dirty="0"/>
          </a:p>
        </p:txBody>
      </p:sp>
      <p:grpSp>
        <p:nvGrpSpPr>
          <p:cNvPr id="4" name="Group 3">
            <a:extLst>
              <a:ext uri="{FF2B5EF4-FFF2-40B4-BE49-F238E27FC236}">
                <a16:creationId xmlns:a16="http://schemas.microsoft.com/office/drawing/2014/main" id="{5B8B7E1E-7702-4C00-8244-1A6B4A8D814C}"/>
              </a:ext>
            </a:extLst>
          </p:cNvPr>
          <p:cNvGrpSpPr/>
          <p:nvPr/>
        </p:nvGrpSpPr>
        <p:grpSpPr>
          <a:xfrm>
            <a:off x="162026" y="1886674"/>
            <a:ext cx="11867947" cy="3978968"/>
            <a:chOff x="751165" y="3231968"/>
            <a:chExt cx="11883521" cy="4022635"/>
          </a:xfrm>
        </p:grpSpPr>
        <p:pic>
          <p:nvPicPr>
            <p:cNvPr id="5" name="image.png" descr="image.png">
              <a:extLst>
                <a:ext uri="{FF2B5EF4-FFF2-40B4-BE49-F238E27FC236}">
                  <a16:creationId xmlns:a16="http://schemas.microsoft.com/office/drawing/2014/main" id="{4B9B7C53-DB22-43AC-956E-DC9273F2274D}"/>
                </a:ext>
              </a:extLst>
            </p:cNvPr>
            <p:cNvPicPr>
              <a:picLocks noChangeAspect="1"/>
            </p:cNvPicPr>
            <p:nvPr/>
          </p:nvPicPr>
          <p:blipFill>
            <a:blip r:embed="rId2"/>
            <a:stretch>
              <a:fillRect/>
            </a:stretch>
          </p:blipFill>
          <p:spPr>
            <a:xfrm>
              <a:off x="6883451" y="3231968"/>
              <a:ext cx="5751235" cy="4022635"/>
            </a:xfrm>
            <a:prstGeom prst="rect">
              <a:avLst/>
            </a:prstGeom>
            <a:ln w="12700">
              <a:miter lim="400000"/>
            </a:ln>
          </p:spPr>
        </p:pic>
        <p:pic>
          <p:nvPicPr>
            <p:cNvPr id="6" name="image.png" descr="image.png">
              <a:extLst>
                <a:ext uri="{FF2B5EF4-FFF2-40B4-BE49-F238E27FC236}">
                  <a16:creationId xmlns:a16="http://schemas.microsoft.com/office/drawing/2014/main" id="{427D6B79-57E8-4922-9A15-D03F41640E13}"/>
                </a:ext>
              </a:extLst>
            </p:cNvPr>
            <p:cNvPicPr>
              <a:picLocks noChangeAspect="1"/>
            </p:cNvPicPr>
            <p:nvPr/>
          </p:nvPicPr>
          <p:blipFill>
            <a:blip r:embed="rId3"/>
            <a:stretch>
              <a:fillRect/>
            </a:stretch>
          </p:blipFill>
          <p:spPr>
            <a:xfrm>
              <a:off x="751165" y="3231968"/>
              <a:ext cx="5751235" cy="4022635"/>
            </a:xfrm>
            <a:prstGeom prst="rect">
              <a:avLst/>
            </a:prstGeom>
            <a:ln w="12700">
              <a:miter lim="400000"/>
            </a:ln>
          </p:spPr>
        </p:pic>
      </p:grpSp>
      <p:sp>
        <p:nvSpPr>
          <p:cNvPr id="7" name="Arrow: Right 6">
            <a:extLst>
              <a:ext uri="{FF2B5EF4-FFF2-40B4-BE49-F238E27FC236}">
                <a16:creationId xmlns:a16="http://schemas.microsoft.com/office/drawing/2014/main" id="{CE5B6E8D-8D91-40AD-BDFF-09B34DC3B706}"/>
              </a:ext>
            </a:extLst>
          </p:cNvPr>
          <p:cNvSpPr/>
          <p:nvPr/>
        </p:nvSpPr>
        <p:spPr>
          <a:xfrm>
            <a:off x="5208608" y="3229337"/>
            <a:ext cx="1077667" cy="706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15324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04F88-7E78-4E35-9C43-E7F106DA4180}"/>
              </a:ext>
            </a:extLst>
          </p:cNvPr>
          <p:cNvSpPr>
            <a:spLocks noGrp="1"/>
          </p:cNvSpPr>
          <p:nvPr>
            <p:ph type="title"/>
          </p:nvPr>
        </p:nvSpPr>
        <p:spPr/>
        <p:txBody>
          <a:bodyPr/>
          <a:lstStyle/>
          <a:p>
            <a:r>
              <a:rPr lang="en-US" dirty="0"/>
              <a:t>Linear TLS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DF2BFB-8A1A-40A7-99E1-A644FC30A9F0}"/>
                  </a:ext>
                </a:extLst>
              </p:cNvPr>
              <p:cNvSpPr>
                <a:spLocks noGrp="1"/>
              </p:cNvSpPr>
              <p:nvPr>
                <p:ph idx="1"/>
              </p:nvPr>
            </p:nvSpPr>
            <p:spPr/>
            <p:txBody>
              <a:bodyPr/>
              <a:lstStyle/>
              <a:p>
                <a:r>
                  <a:rPr lang="en-US" dirty="0"/>
                  <a:t>Another representation of a line:</a:t>
                </a:r>
              </a:p>
              <a:p>
                <a:r>
                  <a:rPr lang="en-US" dirty="0"/>
                  <a:t>Distance between a point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oMath>
                </a14:m>
                <a:r>
                  <a:rPr lang="en-US" dirty="0"/>
                  <a:t> and line:  </a:t>
                </a:r>
              </a:p>
              <a:p>
                <a:endParaRPr lang="en-US" dirty="0"/>
              </a:p>
              <a:p>
                <a:endParaRPr lang="en-US" dirty="0"/>
              </a:p>
              <a:p>
                <a:r>
                  <a:rPr lang="en-US" dirty="0"/>
                  <a:t>The line equation above has 2 degrees-of-freedom (DOFs), so we can decide that, for later purpose,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=1</m:t>
                    </m:r>
                  </m:oMath>
                </a14:m>
                <a:r>
                  <a:rPr lang="en-US" dirty="0"/>
                  <a:t>.</a:t>
                </a:r>
              </a:p>
              <a:p>
                <a:r>
                  <a:rPr lang="en-US" dirty="0"/>
                  <a:t>The error to be minimized:</a:t>
                </a:r>
              </a:p>
              <a:p>
                <a:endParaRPr lang="en-US" dirty="0"/>
              </a:p>
            </p:txBody>
          </p:sp>
        </mc:Choice>
        <mc:Fallback xmlns="">
          <p:sp>
            <p:nvSpPr>
              <p:cNvPr id="3" name="Content Placeholder 2">
                <a:extLst>
                  <a:ext uri="{FF2B5EF4-FFF2-40B4-BE49-F238E27FC236}">
                    <a16:creationId xmlns:a16="http://schemas.microsoft.com/office/drawing/2014/main" id="{00DF2BFB-8A1A-40A7-99E1-A644FC30A9F0}"/>
                  </a:ext>
                </a:extLst>
              </p:cNvPr>
              <p:cNvSpPr>
                <a:spLocks noGrp="1" noRot="1" noChangeAspect="1" noMove="1" noResize="1" noEditPoints="1" noAdjustHandles="1" noChangeArrowheads="1" noChangeShapeType="1" noTextEdit="1"/>
              </p:cNvSpPr>
              <p:nvPr>
                <p:ph idx="1"/>
              </p:nvPr>
            </p:nvSpPr>
            <p:spPr>
              <a:blipFill>
                <a:blip r:embed="rId3"/>
                <a:stretch>
                  <a:fillRect l="-931" t="-959"/>
                </a:stretch>
              </a:blipFill>
            </p:spPr>
            <p:txBody>
              <a:bodyPr/>
              <a:lstStyle/>
              <a:p>
                <a:r>
                  <a:rPr lang="en-US">
                    <a:noFill/>
                  </a:rPr>
                  <a:t> </a:t>
                </a:r>
              </a:p>
            </p:txBody>
          </p:sp>
        </mc:Fallback>
      </mc:AlternateContent>
      <p:pic>
        <p:nvPicPr>
          <p:cNvPr id="6146" name="Picture 2">
            <a:extLst>
              <a:ext uri="{FF2B5EF4-FFF2-40B4-BE49-F238E27FC236}">
                <a16:creationId xmlns:a16="http://schemas.microsoft.com/office/drawing/2014/main" id="{3BDF09B7-98CA-4739-A900-50E291A94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384" y="822767"/>
            <a:ext cx="3114675" cy="43815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D94A4A05-7D0B-4527-867F-105A17E704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592" y="4307952"/>
            <a:ext cx="843915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AC997C65-8EDA-419E-9F3A-97B6A4DF6C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7947" y="1321684"/>
            <a:ext cx="3838575"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png" descr="image.png">
            <a:extLst>
              <a:ext uri="{FF2B5EF4-FFF2-40B4-BE49-F238E27FC236}">
                <a16:creationId xmlns:a16="http://schemas.microsoft.com/office/drawing/2014/main" id="{14AD8665-69B2-4A5D-A72C-A6F8AE40F89C}"/>
              </a:ext>
            </a:extLst>
          </p:cNvPr>
          <p:cNvPicPr>
            <a:picLocks noChangeAspect="1"/>
          </p:cNvPicPr>
          <p:nvPr/>
        </p:nvPicPr>
        <p:blipFill>
          <a:blip r:embed="rId7"/>
          <a:stretch>
            <a:fillRect/>
          </a:stretch>
        </p:blipFill>
        <p:spPr>
          <a:xfrm>
            <a:off x="9224411" y="4838219"/>
            <a:ext cx="2915585" cy="2019782"/>
          </a:xfrm>
          <a:prstGeom prst="rect">
            <a:avLst/>
          </a:prstGeom>
          <a:ln w="12700">
            <a:miter lim="400000"/>
          </a:ln>
        </p:spPr>
      </p:pic>
      <p:sp>
        <p:nvSpPr>
          <p:cNvPr id="8" name="Rectangle 7">
            <a:extLst>
              <a:ext uri="{FF2B5EF4-FFF2-40B4-BE49-F238E27FC236}">
                <a16:creationId xmlns:a16="http://schemas.microsoft.com/office/drawing/2014/main" id="{4A9C9E37-AA7B-43A8-975E-680EFB6D9437}"/>
              </a:ext>
            </a:extLst>
          </p:cNvPr>
          <p:cNvSpPr/>
          <p:nvPr/>
        </p:nvSpPr>
        <p:spPr>
          <a:xfrm>
            <a:off x="0" y="2778370"/>
            <a:ext cx="12139995" cy="40796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18281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04F88-7E78-4E35-9C43-E7F106DA4180}"/>
              </a:ext>
            </a:extLst>
          </p:cNvPr>
          <p:cNvSpPr>
            <a:spLocks noGrp="1"/>
          </p:cNvSpPr>
          <p:nvPr>
            <p:ph type="title"/>
          </p:nvPr>
        </p:nvSpPr>
        <p:spPr/>
        <p:txBody>
          <a:bodyPr/>
          <a:lstStyle/>
          <a:p>
            <a:r>
              <a:rPr lang="en-US" dirty="0"/>
              <a:t>Linear TLS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DF2BFB-8A1A-40A7-99E1-A644FC30A9F0}"/>
                  </a:ext>
                </a:extLst>
              </p:cNvPr>
              <p:cNvSpPr>
                <a:spLocks noGrp="1"/>
              </p:cNvSpPr>
              <p:nvPr>
                <p:ph idx="1"/>
              </p:nvPr>
            </p:nvSpPr>
            <p:spPr/>
            <p:txBody>
              <a:bodyPr/>
              <a:lstStyle/>
              <a:p>
                <a:r>
                  <a:rPr lang="en-US" dirty="0"/>
                  <a:t>Another representation of a line:</a:t>
                </a:r>
              </a:p>
              <a:p>
                <a:r>
                  <a:rPr lang="en-US" dirty="0"/>
                  <a:t>Distance between a point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oMath>
                </a14:m>
                <a:r>
                  <a:rPr lang="en-US" dirty="0"/>
                  <a:t> and line:  </a:t>
                </a:r>
              </a:p>
              <a:p>
                <a:endParaRPr lang="en-US" dirty="0"/>
              </a:p>
              <a:p>
                <a:endParaRPr lang="en-US" dirty="0"/>
              </a:p>
              <a:p>
                <a:r>
                  <a:rPr lang="en-US" dirty="0"/>
                  <a:t>The line equation above has 2 degrees-of-freedom (DOFs), so we can decide that, for later purpose,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=1</m:t>
                    </m:r>
                  </m:oMath>
                </a14:m>
                <a:r>
                  <a:rPr lang="en-US" dirty="0"/>
                  <a:t>.</a:t>
                </a:r>
              </a:p>
              <a:p>
                <a:r>
                  <a:rPr lang="en-US" dirty="0"/>
                  <a:t>The error to be minimized:</a:t>
                </a:r>
              </a:p>
              <a:p>
                <a:endParaRPr lang="en-US" dirty="0"/>
              </a:p>
            </p:txBody>
          </p:sp>
        </mc:Choice>
        <mc:Fallback xmlns="">
          <p:sp>
            <p:nvSpPr>
              <p:cNvPr id="3" name="Content Placeholder 2">
                <a:extLst>
                  <a:ext uri="{FF2B5EF4-FFF2-40B4-BE49-F238E27FC236}">
                    <a16:creationId xmlns:a16="http://schemas.microsoft.com/office/drawing/2014/main" id="{00DF2BFB-8A1A-40A7-99E1-A644FC30A9F0}"/>
                  </a:ext>
                </a:extLst>
              </p:cNvPr>
              <p:cNvSpPr>
                <a:spLocks noGrp="1" noRot="1" noChangeAspect="1" noMove="1" noResize="1" noEditPoints="1" noAdjustHandles="1" noChangeArrowheads="1" noChangeShapeType="1" noTextEdit="1"/>
              </p:cNvSpPr>
              <p:nvPr>
                <p:ph idx="1"/>
              </p:nvPr>
            </p:nvSpPr>
            <p:spPr>
              <a:blipFill>
                <a:blip r:embed="rId3"/>
                <a:stretch>
                  <a:fillRect l="-931" t="-959"/>
                </a:stretch>
              </a:blipFill>
            </p:spPr>
            <p:txBody>
              <a:bodyPr/>
              <a:lstStyle/>
              <a:p>
                <a:r>
                  <a:rPr lang="en-US">
                    <a:noFill/>
                  </a:rPr>
                  <a:t> </a:t>
                </a:r>
              </a:p>
            </p:txBody>
          </p:sp>
        </mc:Fallback>
      </mc:AlternateContent>
      <p:pic>
        <p:nvPicPr>
          <p:cNvPr id="6146" name="Picture 2">
            <a:extLst>
              <a:ext uri="{FF2B5EF4-FFF2-40B4-BE49-F238E27FC236}">
                <a16:creationId xmlns:a16="http://schemas.microsoft.com/office/drawing/2014/main" id="{3BDF09B7-98CA-4739-A900-50E291A94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384" y="822767"/>
            <a:ext cx="3114675" cy="43815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D94A4A05-7D0B-4527-867F-105A17E704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592" y="4307952"/>
            <a:ext cx="843915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AC997C65-8EDA-419E-9F3A-97B6A4DF6C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7947" y="1321684"/>
            <a:ext cx="3838575"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png" descr="image.png">
            <a:extLst>
              <a:ext uri="{FF2B5EF4-FFF2-40B4-BE49-F238E27FC236}">
                <a16:creationId xmlns:a16="http://schemas.microsoft.com/office/drawing/2014/main" id="{14AD8665-69B2-4A5D-A72C-A6F8AE40F89C}"/>
              </a:ext>
            </a:extLst>
          </p:cNvPr>
          <p:cNvPicPr>
            <a:picLocks noChangeAspect="1"/>
          </p:cNvPicPr>
          <p:nvPr/>
        </p:nvPicPr>
        <p:blipFill>
          <a:blip r:embed="rId7"/>
          <a:stretch>
            <a:fillRect/>
          </a:stretch>
        </p:blipFill>
        <p:spPr>
          <a:xfrm>
            <a:off x="9224411" y="4838219"/>
            <a:ext cx="2915585" cy="2019782"/>
          </a:xfrm>
          <a:prstGeom prst="rect">
            <a:avLst/>
          </a:prstGeom>
          <a:ln w="12700">
            <a:miter lim="400000"/>
          </a:ln>
        </p:spPr>
      </p:pic>
      <p:sp>
        <p:nvSpPr>
          <p:cNvPr id="8" name="Rectangle 7">
            <a:extLst>
              <a:ext uri="{FF2B5EF4-FFF2-40B4-BE49-F238E27FC236}">
                <a16:creationId xmlns:a16="http://schemas.microsoft.com/office/drawing/2014/main" id="{4A9C9E37-AA7B-43A8-975E-680EFB6D9437}"/>
              </a:ext>
            </a:extLst>
          </p:cNvPr>
          <p:cNvSpPr/>
          <p:nvPr/>
        </p:nvSpPr>
        <p:spPr>
          <a:xfrm>
            <a:off x="0" y="3739662"/>
            <a:ext cx="12191999" cy="3118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90786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04F88-7E78-4E35-9C43-E7F106DA4180}"/>
              </a:ext>
            </a:extLst>
          </p:cNvPr>
          <p:cNvSpPr>
            <a:spLocks noGrp="1"/>
          </p:cNvSpPr>
          <p:nvPr>
            <p:ph type="title"/>
          </p:nvPr>
        </p:nvSpPr>
        <p:spPr/>
        <p:txBody>
          <a:bodyPr/>
          <a:lstStyle/>
          <a:p>
            <a:r>
              <a:rPr lang="en-US" dirty="0"/>
              <a:t>Linear TLS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DF2BFB-8A1A-40A7-99E1-A644FC30A9F0}"/>
                  </a:ext>
                </a:extLst>
              </p:cNvPr>
              <p:cNvSpPr>
                <a:spLocks noGrp="1"/>
              </p:cNvSpPr>
              <p:nvPr>
                <p:ph idx="1"/>
              </p:nvPr>
            </p:nvSpPr>
            <p:spPr/>
            <p:txBody>
              <a:bodyPr/>
              <a:lstStyle/>
              <a:p>
                <a:r>
                  <a:rPr lang="en-US" dirty="0"/>
                  <a:t>Another representation of a line:</a:t>
                </a:r>
              </a:p>
              <a:p>
                <a:r>
                  <a:rPr lang="en-US" dirty="0"/>
                  <a:t>Distance between a point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oMath>
                </a14:m>
                <a:r>
                  <a:rPr lang="en-US" dirty="0"/>
                  <a:t> and line:  </a:t>
                </a:r>
              </a:p>
              <a:p>
                <a:endParaRPr lang="en-US" dirty="0"/>
              </a:p>
              <a:p>
                <a:endParaRPr lang="en-US" dirty="0"/>
              </a:p>
              <a:p>
                <a:r>
                  <a:rPr lang="en-US" dirty="0"/>
                  <a:t>The line equation above has 2 degrees-of-freedom (DOFs), so we can decide that, for later purpose,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=1</m:t>
                    </m:r>
                  </m:oMath>
                </a14:m>
                <a:r>
                  <a:rPr lang="en-US" dirty="0"/>
                  <a:t>.</a:t>
                </a:r>
              </a:p>
              <a:p>
                <a:r>
                  <a:rPr lang="en-US" dirty="0"/>
                  <a:t>The error to be minimized:</a:t>
                </a:r>
              </a:p>
              <a:p>
                <a:endParaRPr lang="en-US" dirty="0"/>
              </a:p>
            </p:txBody>
          </p:sp>
        </mc:Choice>
        <mc:Fallback xmlns="">
          <p:sp>
            <p:nvSpPr>
              <p:cNvPr id="3" name="Content Placeholder 2">
                <a:extLst>
                  <a:ext uri="{FF2B5EF4-FFF2-40B4-BE49-F238E27FC236}">
                    <a16:creationId xmlns:a16="http://schemas.microsoft.com/office/drawing/2014/main" id="{00DF2BFB-8A1A-40A7-99E1-A644FC30A9F0}"/>
                  </a:ext>
                </a:extLst>
              </p:cNvPr>
              <p:cNvSpPr>
                <a:spLocks noGrp="1" noRot="1" noChangeAspect="1" noMove="1" noResize="1" noEditPoints="1" noAdjustHandles="1" noChangeArrowheads="1" noChangeShapeType="1" noTextEdit="1"/>
              </p:cNvSpPr>
              <p:nvPr>
                <p:ph idx="1"/>
              </p:nvPr>
            </p:nvSpPr>
            <p:spPr>
              <a:blipFill>
                <a:blip r:embed="rId3"/>
                <a:stretch>
                  <a:fillRect l="-931" t="-959"/>
                </a:stretch>
              </a:blipFill>
            </p:spPr>
            <p:txBody>
              <a:bodyPr/>
              <a:lstStyle/>
              <a:p>
                <a:r>
                  <a:rPr lang="en-US">
                    <a:noFill/>
                  </a:rPr>
                  <a:t> </a:t>
                </a:r>
              </a:p>
            </p:txBody>
          </p:sp>
        </mc:Fallback>
      </mc:AlternateContent>
      <p:pic>
        <p:nvPicPr>
          <p:cNvPr id="6146" name="Picture 2">
            <a:extLst>
              <a:ext uri="{FF2B5EF4-FFF2-40B4-BE49-F238E27FC236}">
                <a16:creationId xmlns:a16="http://schemas.microsoft.com/office/drawing/2014/main" id="{3BDF09B7-98CA-4739-A900-50E291A94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384" y="822767"/>
            <a:ext cx="3114675" cy="43815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D94A4A05-7D0B-4527-867F-105A17E704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592" y="4307952"/>
            <a:ext cx="843915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AC997C65-8EDA-419E-9F3A-97B6A4DF6C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7947" y="1321684"/>
            <a:ext cx="3838575"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png" descr="image.png">
            <a:extLst>
              <a:ext uri="{FF2B5EF4-FFF2-40B4-BE49-F238E27FC236}">
                <a16:creationId xmlns:a16="http://schemas.microsoft.com/office/drawing/2014/main" id="{14AD8665-69B2-4A5D-A72C-A6F8AE40F89C}"/>
              </a:ext>
            </a:extLst>
          </p:cNvPr>
          <p:cNvPicPr>
            <a:picLocks noChangeAspect="1"/>
          </p:cNvPicPr>
          <p:nvPr/>
        </p:nvPicPr>
        <p:blipFill>
          <a:blip r:embed="rId7"/>
          <a:stretch>
            <a:fillRect/>
          </a:stretch>
        </p:blipFill>
        <p:spPr>
          <a:xfrm>
            <a:off x="9224411" y="4838219"/>
            <a:ext cx="2915585" cy="2019782"/>
          </a:xfrm>
          <a:prstGeom prst="rect">
            <a:avLst/>
          </a:prstGeom>
          <a:ln w="12700">
            <a:miter lim="400000"/>
          </a:ln>
        </p:spPr>
      </p:pic>
    </p:spTree>
    <p:extLst>
      <p:ext uri="{BB962C8B-B14F-4D97-AF65-F5344CB8AC3E}">
        <p14:creationId xmlns:p14="http://schemas.microsoft.com/office/powerpoint/2010/main" val="9768177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Linear TLS</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1684336"/>
            <a:ext cx="12191999" cy="51736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04370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Linear TLS</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2606674"/>
            <a:ext cx="12191999" cy="42513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97447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Linear TLS</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3622431"/>
            <a:ext cx="12191999" cy="32355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9312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3C5AE-0636-4F97-8EFC-C7B0DCFA7FA4}"/>
              </a:ext>
            </a:extLst>
          </p:cNvPr>
          <p:cNvSpPr>
            <a:spLocks noGrp="1"/>
          </p:cNvSpPr>
          <p:nvPr>
            <p:ph type="title"/>
          </p:nvPr>
        </p:nvSpPr>
        <p:spPr/>
        <p:txBody>
          <a:bodyPr/>
          <a:lstStyle/>
          <a:p>
            <a:r>
              <a:rPr lang="en-US" dirty="0"/>
              <a:t>Some motivation</a:t>
            </a:r>
          </a:p>
        </p:txBody>
      </p:sp>
      <p:sp>
        <p:nvSpPr>
          <p:cNvPr id="3" name="Content Placeholder 2">
            <a:extLst>
              <a:ext uri="{FF2B5EF4-FFF2-40B4-BE49-F238E27FC236}">
                <a16:creationId xmlns:a16="http://schemas.microsoft.com/office/drawing/2014/main" id="{8FB106EB-256C-4C09-97AD-198BB03C2C0A}"/>
              </a:ext>
            </a:extLst>
          </p:cNvPr>
          <p:cNvSpPr>
            <a:spLocks noGrp="1"/>
          </p:cNvSpPr>
          <p:nvPr>
            <p:ph idx="1"/>
          </p:nvPr>
        </p:nvSpPr>
        <p:spPr/>
        <p:txBody>
          <a:bodyPr/>
          <a:lstStyle/>
          <a:p>
            <a:r>
              <a:rPr lang="en-US" dirty="0"/>
              <a:t>What you think about when you here “line/curve fitting”</a:t>
            </a:r>
          </a:p>
        </p:txBody>
      </p:sp>
      <p:pic>
        <p:nvPicPr>
          <p:cNvPr id="1026" name="Picture 2" descr="Image result for least square">
            <a:extLst>
              <a:ext uri="{FF2B5EF4-FFF2-40B4-BE49-F238E27FC236}">
                <a16:creationId xmlns:a16="http://schemas.microsoft.com/office/drawing/2014/main" id="{E5B97A3D-0298-4E03-B4CA-EA8BB8A74F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2761" y="1607127"/>
            <a:ext cx="7726477" cy="5112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7490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Linear TLS</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4937759"/>
            <a:ext cx="12191999" cy="1920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B036BC8-8CF1-41D4-A0F0-FAFACFB86771}"/>
              </a:ext>
            </a:extLst>
          </p:cNvPr>
          <p:cNvSpPr/>
          <p:nvPr/>
        </p:nvSpPr>
        <p:spPr>
          <a:xfrm>
            <a:off x="3915508" y="3432826"/>
            <a:ext cx="8276492" cy="1920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01445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Linear TLS</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4937759"/>
            <a:ext cx="12191999" cy="1920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B036BC8-8CF1-41D4-A0F0-FAFACFB86771}"/>
              </a:ext>
            </a:extLst>
          </p:cNvPr>
          <p:cNvSpPr/>
          <p:nvPr/>
        </p:nvSpPr>
        <p:spPr>
          <a:xfrm>
            <a:off x="7748954" y="3432826"/>
            <a:ext cx="4443046" cy="1920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68355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Linear TLS</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4937759"/>
            <a:ext cx="12191999" cy="1920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65295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Linear TLS</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5630863"/>
            <a:ext cx="12191999" cy="12271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74529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Linear TLS</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3399692" y="5630863"/>
            <a:ext cx="8792307" cy="12271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37651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Linear TLS</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16" name="AutoShape 2"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2898775" y="2598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4"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051175" y="2751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6"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203575" y="2903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8"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355975" y="3055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AutoShape 10"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508375" y="3208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AutoShape 12"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660775" y="3360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AutoShape 14"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813175" y="3513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AutoShape 16"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965575" y="3665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4" name="AutoShape 18"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117975" y="381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5" name="AutoShape 20"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270375" y="397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6" name="AutoShape 22"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422775" y="412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7" name="AutoShape 24"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575175" y="427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8" name="AutoShape 26"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727575" y="442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9" name="AutoShape 28"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879975" y="457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786666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46864-E961-4342-92DB-4BCE710C4368}"/>
              </a:ext>
            </a:extLst>
          </p:cNvPr>
          <p:cNvSpPr>
            <a:spLocks noGrp="1"/>
          </p:cNvSpPr>
          <p:nvPr>
            <p:ph type="title"/>
          </p:nvPr>
        </p:nvSpPr>
        <p:spPr/>
        <p:txBody>
          <a:bodyPr/>
          <a:lstStyle/>
          <a:p>
            <a:r>
              <a:rPr lang="en-US" dirty="0"/>
              <a:t>Linear TLS -the minimization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4E5D91-E707-4634-B507-529A02CF6FD8}"/>
                  </a:ext>
                </a:extLst>
              </p:cNvPr>
              <p:cNvSpPr>
                <a:spLocks noGrp="1"/>
              </p:cNvSpPr>
              <p:nvPr>
                <p:ph idx="1"/>
              </p:nvPr>
            </p:nvSpPr>
            <p:spPr/>
            <p:txBody>
              <a:bodyPr/>
              <a:lstStyle/>
              <a:p>
                <a:r>
                  <a:rPr lang="en-US" dirty="0"/>
                  <a:t>The minimization problem is:</a:t>
                </a:r>
              </a:p>
              <a:p>
                <a:endParaRPr lang="en-US" dirty="0"/>
              </a:p>
              <a:p>
                <a:pPr marL="457200" lvl="1" indent="0">
                  <a:buNone/>
                </a:pPr>
                <a:endParaRPr lang="en-US" dirty="0"/>
              </a:p>
              <a:p>
                <a:pPr marL="457200" lvl="1" indent="0">
                  <a:buNone/>
                </a:pPr>
                <a:endParaRPr lang="en-US" dirty="0"/>
              </a:p>
              <a:p>
                <a:r>
                  <a:rPr lang="en-US" dirty="0"/>
                  <a:t>Recall </a:t>
                </a:r>
                <a:r>
                  <a:rPr lang="en-US" dirty="0" err="1"/>
                  <a:t>eigendecomposition</a:t>
                </a:r>
                <a:r>
                  <a:rPr lang="en-US" dirty="0"/>
                  <a:t>: </a:t>
                </a:r>
              </a:p>
              <a:p>
                <a:pPr lvl="1"/>
                <a:r>
                  <a:rPr lang="en-US" dirty="0"/>
                  <a:t>Also recall that each eigenvector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 </m:t>
                    </m:r>
                  </m:oMath>
                </a14:m>
                <a:r>
                  <a:rPr lang="en-US" dirty="0"/>
                  <a:t>is normalized (</a:t>
                </a:r>
                <a14:m>
                  <m:oMath xmlns:m="http://schemas.openxmlformats.org/officeDocument/2006/math">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𝑣</m:t>
                            </m:r>
                          </m:e>
                        </m:d>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𝑇</m:t>
                        </m:r>
                      </m:sup>
                    </m:sSup>
                    <m:r>
                      <a:rPr lang="en-US" b="0" i="1" smtClean="0">
                        <a:latin typeface="Cambria Math" panose="02040503050406030204" pitchFamily="18" charset="0"/>
                      </a:rPr>
                      <m:t>𝑣</m:t>
                    </m:r>
                    <m:r>
                      <a:rPr lang="en-US" b="0" i="1" smtClean="0">
                        <a:latin typeface="Cambria Math" panose="02040503050406030204" pitchFamily="18" charset="0"/>
                      </a:rPr>
                      <m:t>=1</m:t>
                    </m:r>
                  </m:oMath>
                </a14:m>
                <a:r>
                  <a:rPr lang="en-US" dirty="0"/>
                  <a:t>).</a:t>
                </a:r>
              </a:p>
              <a:p>
                <a:r>
                  <a:rPr lang="en-US" dirty="0"/>
                  <a:t>The solution to the minimization problem above is the eigenvector corresponding to smallest eigenvalue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oMath>
                </a14:m>
                <a:r>
                  <a:rPr lang="en-US" dirty="0"/>
                  <a:t>.</a:t>
                </a:r>
              </a:p>
              <a:p>
                <a:endParaRPr lang="en-US" dirty="0"/>
              </a:p>
              <a:p>
                <a:r>
                  <a:rPr lang="en-US" b="1" dirty="0"/>
                  <a:t>Watch out: </a:t>
                </a:r>
                <a:r>
                  <a:rPr lang="en-US" dirty="0"/>
                  <a:t>trying to minimize the problem above without the constraint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𝛽</m:t>
                        </m:r>
                      </m:e>
                      <m:sup>
                        <m:r>
                          <a:rPr lang="en-US" b="0" i="1" smtClean="0">
                            <a:latin typeface="Cambria Math" panose="02040503050406030204" pitchFamily="18" charset="0"/>
                          </a:rPr>
                          <m:t>𝑇</m:t>
                        </m:r>
                      </m:sup>
                    </m:sSup>
                    <m:r>
                      <a:rPr lang="en-US" b="0" i="1" smtClean="0">
                        <a:latin typeface="Cambria Math" panose="02040503050406030204" pitchFamily="18" charset="0"/>
                      </a:rPr>
                      <m:t>𝛽</m:t>
                    </m:r>
                    <m:r>
                      <a:rPr lang="en-US" i="1">
                        <a:latin typeface="Cambria Math" panose="02040503050406030204" pitchFamily="18" charset="0"/>
                      </a:rPr>
                      <m:t>=1</m:t>
                    </m:r>
                  </m:oMath>
                </a14:m>
                <a:r>
                  <a:rPr lang="en-US" dirty="0"/>
                  <a:t> will result with the trivial solution of </a:t>
                </a:r>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=0</m:t>
                    </m:r>
                    <m:r>
                      <a:rPr lang="en-US" b="0" i="0" smtClean="0">
                        <a:latin typeface="Cambria Math" panose="02040503050406030204" pitchFamily="18" charset="0"/>
                      </a:rPr>
                      <m:t>.</m:t>
                    </m:r>
                  </m:oMath>
                </a14:m>
                <a:r>
                  <a:rPr lang="en-US" dirty="0"/>
                  <a:t> </a:t>
                </a:r>
              </a:p>
            </p:txBody>
          </p:sp>
        </mc:Choice>
        <mc:Fallback xmlns="">
          <p:sp>
            <p:nvSpPr>
              <p:cNvPr id="3" name="Content Placeholder 2">
                <a:extLst>
                  <a:ext uri="{FF2B5EF4-FFF2-40B4-BE49-F238E27FC236}">
                    <a16:creationId xmlns:a16="http://schemas.microsoft.com/office/drawing/2014/main" id="{F44E5D91-E707-4634-B507-529A02CF6FD8}"/>
                  </a:ext>
                </a:extLst>
              </p:cNvPr>
              <p:cNvSpPr>
                <a:spLocks noGrp="1" noRot="1" noChangeAspect="1" noMove="1" noResize="1" noEditPoints="1" noAdjustHandles="1" noChangeArrowheads="1" noChangeShapeType="1" noTextEdit="1"/>
              </p:cNvSpPr>
              <p:nvPr>
                <p:ph idx="1"/>
              </p:nvPr>
            </p:nvSpPr>
            <p:spPr>
              <a:blipFill>
                <a:blip r:embed="rId3"/>
                <a:stretch>
                  <a:fillRect l="-931" t="-959"/>
                </a:stretch>
              </a:blipFill>
            </p:spPr>
            <p:txBody>
              <a:bodyPr/>
              <a:lstStyle/>
              <a:p>
                <a:r>
                  <a:rPr lang="en-US">
                    <a:noFill/>
                  </a:rPr>
                  <a:t> </a:t>
                </a:r>
              </a:p>
            </p:txBody>
          </p:sp>
        </mc:Fallback>
      </mc:AlternateContent>
      <p:pic>
        <p:nvPicPr>
          <p:cNvPr id="8194" name="Picture 2">
            <a:extLst>
              <a:ext uri="{FF2B5EF4-FFF2-40B4-BE49-F238E27FC236}">
                <a16:creationId xmlns:a16="http://schemas.microsoft.com/office/drawing/2014/main" id="{DDC37157-3197-4764-9EC0-6D73D58FD5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0748" y="1248619"/>
            <a:ext cx="4183767" cy="1028795"/>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BA35F0CC-3AE7-4C89-A1E8-46AEEC5635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0269" y="2758913"/>
            <a:ext cx="4429125" cy="42862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89656513-9083-47D3-8D44-E43743BD2C33}"/>
              </a:ext>
            </a:extLst>
          </p:cNvPr>
          <p:cNvSpPr/>
          <p:nvPr/>
        </p:nvSpPr>
        <p:spPr>
          <a:xfrm>
            <a:off x="486136" y="3796497"/>
            <a:ext cx="9873205"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50329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TLS with SVD</a:t>
            </a:r>
          </a:p>
        </p:txBody>
      </p:sp>
      <p:sp>
        <p:nvSpPr>
          <p:cNvPr id="3" name="Content Placeholder 2"/>
          <p:cNvSpPr>
            <a:spLocks noGrp="1"/>
          </p:cNvSpPr>
          <p:nvPr>
            <p:ph idx="1"/>
          </p:nvPr>
        </p:nvSpPr>
        <p:spPr/>
        <p:txBody>
          <a:bodyPr/>
          <a:lstStyle/>
          <a:p>
            <a:r>
              <a:rPr lang="en-US" dirty="0"/>
              <a:t>Another similar way to solve this problem is using SVD, but it’s out of scope…</a:t>
            </a:r>
          </a:p>
          <a:p>
            <a:r>
              <a:rPr lang="en-US" dirty="0"/>
              <a:t>You can check the derivation out in: </a:t>
            </a:r>
            <a:r>
              <a:rPr lang="en-US" dirty="0">
                <a:hlinkClick r:id="rId2"/>
              </a:rPr>
              <a:t>http://cmp.felk.cvut.cz/cmp/courses/XE33PVR/WS20072008/Lectures/Supporting/constrained_lsq.pdf</a:t>
            </a:r>
            <a:endParaRPr lang="en-US" dirty="0"/>
          </a:p>
          <a:p>
            <a:r>
              <a:rPr lang="en-US" dirty="0"/>
              <a:t>Read more about SVD decomposition here: </a:t>
            </a:r>
            <a:r>
              <a:rPr lang="en-US" dirty="0">
                <a:hlinkClick r:id="rId3"/>
              </a:rPr>
              <a:t>https://en.wikipedia.org/wiki/Singular_value_decomposition</a:t>
            </a:r>
            <a:endParaRPr lang="en-US" dirty="0"/>
          </a:p>
        </p:txBody>
      </p:sp>
    </p:spTree>
    <p:extLst>
      <p:ext uri="{BB962C8B-B14F-4D97-AF65-F5344CB8AC3E}">
        <p14:creationId xmlns:p14="http://schemas.microsoft.com/office/powerpoint/2010/main" val="9342683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F714-2BE3-4BE4-9345-85A407D0AF91}"/>
              </a:ext>
            </a:extLst>
          </p:cNvPr>
          <p:cNvSpPr>
            <a:spLocks noGrp="1"/>
          </p:cNvSpPr>
          <p:nvPr>
            <p:ph type="title"/>
          </p:nvPr>
        </p:nvSpPr>
        <p:spPr/>
        <p:txBody>
          <a:bodyPr/>
          <a:lstStyle/>
          <a:p>
            <a:r>
              <a:rPr lang="en-US" dirty="0"/>
              <a:t>TOC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6C6714-D522-4737-8429-41229E7FADC2}"/>
                  </a:ext>
                </a:extLst>
              </p:cNvPr>
              <p:cNvSpPr>
                <a:spLocks noGrp="1"/>
              </p:cNvSpPr>
              <p:nvPr>
                <p:ph idx="1"/>
              </p:nvPr>
            </p:nvSpPr>
            <p:spPr/>
            <p:txBody>
              <a:bodyPr>
                <a:normAutofit/>
              </a:bodyPr>
              <a:lstStyle/>
              <a:p>
                <a:r>
                  <a:rPr lang="en-US" dirty="0"/>
                  <a:t>Linear least squares</a:t>
                </a:r>
              </a:p>
              <a:p>
                <a:r>
                  <a:rPr lang="en-US" dirty="0"/>
                  <a:t>Total least squares</a:t>
                </a:r>
              </a:p>
              <a:p>
                <a:r>
                  <a:rPr lang="en-US" b="1" dirty="0"/>
                  <a:t>Least squares</a:t>
                </a:r>
              </a:p>
              <a:p>
                <a:r>
                  <a:rPr lang="en-US" dirty="0"/>
                  <a:t>RANSAC</a:t>
                </a:r>
              </a:p>
              <a:p>
                <a:r>
                  <a:rPr lang="en-US" dirty="0"/>
                  <a:t>Hough transform</a:t>
                </a:r>
              </a:p>
              <a:p>
                <a:pPr lvl="1"/>
                <a14:m>
                  <m:oMath xmlns:m="http://schemas.openxmlformats.org/officeDocument/2006/math">
                    <m:r>
                      <a:rPr lang="en-US" b="1" i="1">
                        <a:latin typeface="Cambria Math"/>
                      </a:rPr>
                      <m:t>(</m:t>
                    </m:r>
                    <m:r>
                      <a:rPr lang="en-US" b="1" i="1" smtClean="0">
                        <a:latin typeface="Cambria Math" panose="02040503050406030204" pitchFamily="18" charset="0"/>
                      </a:rPr>
                      <m:t>𝒎</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a:latin typeface="Cambria Math"/>
                      </a:rPr>
                      <m:t>)</m:t>
                    </m:r>
                  </m:oMath>
                </a14:m>
                <a:r>
                  <a:rPr lang="en-US" dirty="0"/>
                  <a:t> parameter space</a:t>
                </a:r>
              </a:p>
              <a:p>
                <a:pPr lvl="1"/>
                <a14:m>
                  <m:oMath xmlns:m="http://schemas.openxmlformats.org/officeDocument/2006/math">
                    <m:r>
                      <a:rPr lang="en-US" b="1" i="1">
                        <a:latin typeface="Cambria Math"/>
                      </a:rPr>
                      <m:t>(</m:t>
                    </m:r>
                    <m:r>
                      <a:rPr lang="en-US" b="1" i="1">
                        <a:latin typeface="Cambria Math"/>
                      </a:rPr>
                      <m:t>𝝆</m:t>
                    </m:r>
                    <m:r>
                      <a:rPr lang="en-US" b="1" i="1">
                        <a:latin typeface="Cambria Math"/>
                      </a:rPr>
                      <m:t>,</m:t>
                    </m:r>
                    <m:r>
                      <a:rPr lang="en-US" b="1" i="1">
                        <a:latin typeface="Cambria Math"/>
                      </a:rPr>
                      <m:t>𝜽</m:t>
                    </m:r>
                    <m:r>
                      <a:rPr lang="en-US" b="1" i="1">
                        <a:latin typeface="Cambria Math"/>
                      </a:rPr>
                      <m:t>)</m:t>
                    </m:r>
                  </m:oMath>
                </a14:m>
                <a:r>
                  <a:rPr lang="en-US" dirty="0"/>
                  <a:t> parameter space</a:t>
                </a:r>
              </a:p>
              <a:p>
                <a:endParaRPr lang="en-US" dirty="0"/>
              </a:p>
            </p:txBody>
          </p:sp>
        </mc:Choice>
        <mc:Fallback xmlns="">
          <p:sp>
            <p:nvSpPr>
              <p:cNvPr id="3" name="Content Placeholder 2">
                <a:extLst>
                  <a:ext uri="{FF2B5EF4-FFF2-40B4-BE49-F238E27FC236}">
                    <a16:creationId xmlns:a16="http://schemas.microsoft.com/office/drawing/2014/main" id="{B76C6714-D522-4737-8429-41229E7FADC2}"/>
                  </a:ext>
                </a:extLst>
              </p:cNvPr>
              <p:cNvSpPr>
                <a:spLocks noGrp="1" noRot="1" noChangeAspect="1" noMove="1" noResize="1" noEditPoints="1" noAdjustHandles="1" noChangeArrowheads="1" noChangeShapeType="1" noTextEdit="1"/>
              </p:cNvSpPr>
              <p:nvPr>
                <p:ph idx="1"/>
              </p:nvPr>
            </p:nvSpPr>
            <p:spPr>
              <a:blipFill>
                <a:blip r:embed="rId2"/>
                <a:stretch>
                  <a:fillRect l="-931" t="-959"/>
                </a:stretch>
              </a:blipFill>
            </p:spPr>
            <p:txBody>
              <a:bodyPr/>
              <a:lstStyle/>
              <a:p>
                <a:r>
                  <a:rPr lang="en-US">
                    <a:noFill/>
                  </a:rPr>
                  <a:t> </a:t>
                </a:r>
              </a:p>
            </p:txBody>
          </p:sp>
        </mc:Fallback>
      </mc:AlternateContent>
    </p:spTree>
    <p:extLst>
      <p:ext uri="{BB962C8B-B14F-4D97-AF65-F5344CB8AC3E}">
        <p14:creationId xmlns:p14="http://schemas.microsoft.com/office/powerpoint/2010/main" val="1468543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C29BB-07C5-471D-B7BF-D7E5A06BF0F2}"/>
              </a:ext>
            </a:extLst>
          </p:cNvPr>
          <p:cNvSpPr>
            <a:spLocks noGrp="1"/>
          </p:cNvSpPr>
          <p:nvPr>
            <p:ph type="title"/>
          </p:nvPr>
        </p:nvSpPr>
        <p:spPr/>
        <p:txBody>
          <a:bodyPr/>
          <a:lstStyle/>
          <a:p>
            <a:r>
              <a:rPr lang="en-US" dirty="0"/>
              <a:t>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B0721A-A514-47A5-8A69-ABB42E3F339E}"/>
                  </a:ext>
                </a:extLst>
              </p:cNvPr>
              <p:cNvSpPr>
                <a:spLocks noGrp="1"/>
              </p:cNvSpPr>
              <p:nvPr>
                <p:ph idx="1"/>
              </p:nvPr>
            </p:nvSpPr>
            <p:spPr>
              <a:xfrm>
                <a:off x="203200" y="762000"/>
                <a:ext cx="11785600" cy="5916592"/>
              </a:xfrm>
            </p:spPr>
            <p:txBody>
              <a:bodyPr>
                <a:normAutofit/>
              </a:bodyPr>
              <a:lstStyle/>
              <a:p>
                <a:r>
                  <a:rPr lang="en-US" dirty="0"/>
                  <a:t>What about curve fitting?</a:t>
                </a:r>
              </a:p>
              <a:p>
                <a:r>
                  <a:rPr lang="en-US" dirty="0"/>
                  <a:t>Recall the matrix linear LS result:</a:t>
                </a:r>
              </a:p>
              <a:p>
                <a:pPr marL="0" indent="0">
                  <a:buNone/>
                </a:pPr>
                <a:endParaRPr lang="en-US" dirty="0"/>
              </a:p>
              <a:p>
                <a:r>
                  <a:rPr lang="en-US" dirty="0"/>
                  <a:t>The solution above is a solution for any </a:t>
                </a:r>
                <a:r>
                  <a:rPr lang="en-US" b="1" dirty="0"/>
                  <a:t>linear regression</a:t>
                </a:r>
                <a:r>
                  <a:rPr lang="en-US" dirty="0"/>
                  <a:t> problem that is over-determined (==more equations than unknowns). </a:t>
                </a:r>
              </a:p>
              <a:p>
                <a:pPr lvl="1"/>
                <a:r>
                  <a:rPr lang="en-US" dirty="0"/>
                  <a:t>Linear regression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linear LS</a:t>
                </a:r>
              </a:p>
              <a:p>
                <a:pPr lvl="1"/>
                <a:r>
                  <a:rPr lang="en-US" dirty="0"/>
                  <a:t>Linear regression means only that the unknowns are linearly dependent in the data. </a:t>
                </a:r>
              </a:p>
              <a:p>
                <a:r>
                  <a:rPr lang="en-US" dirty="0"/>
                  <a:t>For example- data set of a parabola:</a:t>
                </a:r>
              </a:p>
              <a:p>
                <a:pPr marL="457200" lvl="1" indent="0">
                  <a:buNone/>
                </a:pPr>
                <a:r>
                  <a:rPr lang="en-US" dirty="0"/>
                  <a:t> </a:t>
                </a:r>
                <a14:m>
                  <m:oMath xmlns:m="http://schemas.openxmlformats.org/officeDocument/2006/math">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e>
                    </m:d>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𝑎</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rPr>
                      <m:t>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endParaRPr lang="en-US" dirty="0"/>
              </a:p>
              <a:p>
                <a:pPr lvl="1"/>
                <a:r>
                  <a:rPr lang="en-US" dirty="0">
                    <a:highlight>
                      <a:srgbClr val="FFFF00"/>
                    </a:highlight>
                  </a:rPr>
                  <a:t>How the matrices </a:t>
                </a:r>
                <a14:m>
                  <m:oMath xmlns:m="http://schemas.openxmlformats.org/officeDocument/2006/math">
                    <m:r>
                      <a:rPr lang="en-US" b="0" i="1" smtClean="0">
                        <a:highlight>
                          <a:srgbClr val="FFFF00"/>
                        </a:highlight>
                        <a:latin typeface="Cambria Math" panose="02040503050406030204" pitchFamily="18" charset="0"/>
                      </a:rPr>
                      <m:t>𝑋</m:t>
                    </m:r>
                    <m:r>
                      <a:rPr lang="en-US" b="0" i="1" smtClean="0">
                        <a:highlight>
                          <a:srgbClr val="FFFF00"/>
                        </a:highlight>
                        <a:latin typeface="Cambria Math" panose="02040503050406030204" pitchFamily="18" charset="0"/>
                      </a:rPr>
                      <m:t>,</m:t>
                    </m:r>
                    <m:r>
                      <a:rPr lang="en-US" b="0" i="1" smtClean="0">
                        <a:highlight>
                          <a:srgbClr val="FFFF00"/>
                        </a:highlight>
                        <a:latin typeface="Cambria Math" panose="02040503050406030204" pitchFamily="18" charset="0"/>
                      </a:rPr>
                      <m:t>𝑦</m:t>
                    </m:r>
                    <m:r>
                      <a:rPr lang="en-US" b="0" i="1" smtClean="0">
                        <a:highlight>
                          <a:srgbClr val="FFFF00"/>
                        </a:highlight>
                        <a:latin typeface="Cambria Math" panose="02040503050406030204" pitchFamily="18" charset="0"/>
                      </a:rPr>
                      <m:t>,</m:t>
                    </m:r>
                    <m:r>
                      <a:rPr lang="en-US" b="0" i="1" smtClean="0">
                        <a:highlight>
                          <a:srgbClr val="FFFF00"/>
                        </a:highlight>
                        <a:latin typeface="Cambria Math" panose="02040503050406030204" pitchFamily="18" charset="0"/>
                      </a:rPr>
                      <m:t>𝛽</m:t>
                    </m:r>
                  </m:oMath>
                </a14:m>
                <a:r>
                  <a:rPr lang="en-US" dirty="0">
                    <a:highlight>
                      <a:srgbClr val="FFFF00"/>
                    </a:highlight>
                  </a:rPr>
                  <a:t> will look like?</a:t>
                </a:r>
              </a:p>
            </p:txBody>
          </p:sp>
        </mc:Choice>
        <mc:Fallback xmlns="">
          <p:sp>
            <p:nvSpPr>
              <p:cNvPr id="3" name="Content Placeholder 2">
                <a:extLst>
                  <a:ext uri="{FF2B5EF4-FFF2-40B4-BE49-F238E27FC236}">
                    <a16:creationId xmlns:a16="http://schemas.microsoft.com/office/drawing/2014/main" id="{A3B0721A-A514-47A5-8A69-ABB42E3F339E}"/>
                  </a:ext>
                </a:extLst>
              </p:cNvPr>
              <p:cNvSpPr>
                <a:spLocks noGrp="1" noRot="1" noChangeAspect="1" noMove="1" noResize="1" noEditPoints="1" noAdjustHandles="1" noChangeArrowheads="1" noChangeShapeType="1" noTextEdit="1"/>
              </p:cNvSpPr>
              <p:nvPr>
                <p:ph idx="1"/>
              </p:nvPr>
            </p:nvSpPr>
            <p:spPr>
              <a:xfrm>
                <a:off x="203200" y="762000"/>
                <a:ext cx="11785600" cy="5916592"/>
              </a:xfrm>
              <a:blipFill>
                <a:blip r:embed="rId3"/>
                <a:stretch>
                  <a:fillRect l="-931" t="-927"/>
                </a:stretch>
              </a:blipFill>
            </p:spPr>
            <p:txBody>
              <a:bodyPr/>
              <a:lstStyle/>
              <a:p>
                <a:r>
                  <a:rPr lang="en-US">
                    <a:noFill/>
                  </a:rPr>
                  <a:t> </a:t>
                </a:r>
              </a:p>
            </p:txBody>
          </p:sp>
        </mc:Fallback>
      </mc:AlternateContent>
      <p:pic>
        <p:nvPicPr>
          <p:cNvPr id="4098" name="Picture 2">
            <a:extLst>
              <a:ext uri="{FF2B5EF4-FFF2-40B4-BE49-F238E27FC236}">
                <a16:creationId xmlns:a16="http://schemas.microsoft.com/office/drawing/2014/main" id="{60F7CFBF-C245-4BEA-9BCD-D81670475E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5054" y="1207210"/>
            <a:ext cx="4435062" cy="63358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331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3C5AE-0636-4F97-8EFC-C7B0DCFA7FA4}"/>
              </a:ext>
            </a:extLst>
          </p:cNvPr>
          <p:cNvSpPr>
            <a:spLocks noGrp="1"/>
          </p:cNvSpPr>
          <p:nvPr>
            <p:ph type="title"/>
          </p:nvPr>
        </p:nvSpPr>
        <p:spPr/>
        <p:txBody>
          <a:bodyPr/>
          <a:lstStyle/>
          <a:p>
            <a:r>
              <a:rPr lang="en-US" dirty="0"/>
              <a:t>Some motivation</a:t>
            </a:r>
          </a:p>
        </p:txBody>
      </p:sp>
      <p:pic>
        <p:nvPicPr>
          <p:cNvPr id="6" name="Picture 6" descr="Related image">
            <a:extLst>
              <a:ext uri="{FF2B5EF4-FFF2-40B4-BE49-F238E27FC236}">
                <a16:creationId xmlns:a16="http://schemas.microsoft.com/office/drawing/2014/main" id="{5E8FE9DC-FA60-4C29-9B5F-722CAB1F2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9088" y="3833360"/>
            <a:ext cx="3821159" cy="23725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a:extLst>
              <a:ext uri="{FF2B5EF4-FFF2-40B4-BE49-F238E27FC236}">
                <a16:creationId xmlns:a16="http://schemas.microsoft.com/office/drawing/2014/main" id="{E78B711D-8A9A-4B89-A57A-C4F58AE9D5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7126" y="3729395"/>
            <a:ext cx="3740659" cy="2511527"/>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 descr="Image">
            <a:extLst>
              <a:ext uri="{FF2B5EF4-FFF2-40B4-BE49-F238E27FC236}">
                <a16:creationId xmlns:a16="http://schemas.microsoft.com/office/drawing/2014/main" id="{65B270FC-7098-411E-B66F-0E22D31BFD3E}"/>
              </a:ext>
            </a:extLst>
          </p:cNvPr>
          <p:cNvPicPr>
            <a:picLocks noChangeAspect="1"/>
          </p:cNvPicPr>
          <p:nvPr/>
        </p:nvPicPr>
        <p:blipFill>
          <a:blip r:embed="rId4"/>
          <a:srcRect r="12541"/>
          <a:stretch>
            <a:fillRect/>
          </a:stretch>
        </p:blipFill>
        <p:spPr>
          <a:xfrm>
            <a:off x="1016253" y="782839"/>
            <a:ext cx="3730338" cy="2372544"/>
          </a:xfrm>
          <a:prstGeom prst="rect">
            <a:avLst/>
          </a:prstGeom>
          <a:ln w="12700">
            <a:miter lim="400000"/>
          </a:ln>
        </p:spPr>
      </p:pic>
      <p:pic>
        <p:nvPicPr>
          <p:cNvPr id="12" name="Image" descr="Image">
            <a:extLst>
              <a:ext uri="{FF2B5EF4-FFF2-40B4-BE49-F238E27FC236}">
                <a16:creationId xmlns:a16="http://schemas.microsoft.com/office/drawing/2014/main" id="{0B4213A5-974E-4CDE-8BD2-F50E6D48EDE1}"/>
              </a:ext>
            </a:extLst>
          </p:cNvPr>
          <p:cNvPicPr>
            <a:picLocks noChangeAspect="1"/>
          </p:cNvPicPr>
          <p:nvPr/>
        </p:nvPicPr>
        <p:blipFill>
          <a:blip r:embed="rId5"/>
          <a:stretch>
            <a:fillRect/>
          </a:stretch>
        </p:blipFill>
        <p:spPr>
          <a:xfrm>
            <a:off x="5529660" y="787432"/>
            <a:ext cx="2606235" cy="2367951"/>
          </a:xfrm>
          <a:prstGeom prst="rect">
            <a:avLst/>
          </a:prstGeom>
          <a:ln w="12700">
            <a:miter lim="400000"/>
          </a:ln>
        </p:spPr>
      </p:pic>
      <p:sp>
        <p:nvSpPr>
          <p:cNvPr id="13" name="tissue engineering…">
            <a:extLst>
              <a:ext uri="{FF2B5EF4-FFF2-40B4-BE49-F238E27FC236}">
                <a16:creationId xmlns:a16="http://schemas.microsoft.com/office/drawing/2014/main" id="{9306F4D6-2A02-44E3-809B-C871305B1EF9}"/>
              </a:ext>
            </a:extLst>
          </p:cNvPr>
          <p:cNvSpPr txBox="1"/>
          <p:nvPr/>
        </p:nvSpPr>
        <p:spPr>
          <a:xfrm>
            <a:off x="5628412" y="3180815"/>
            <a:ext cx="2375330"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a:defRPr sz="1800"/>
            </a:pPr>
            <a:r>
              <a:rPr lang="en-US" dirty="0"/>
              <a:t>Bio-medical engineering</a:t>
            </a:r>
            <a:endParaRPr dirty="0"/>
          </a:p>
          <a:p>
            <a:pPr algn="ctr">
              <a:defRPr sz="1800"/>
            </a:pPr>
            <a:r>
              <a:rPr dirty="0"/>
              <a:t>(blood vessel counting)</a:t>
            </a:r>
          </a:p>
        </p:txBody>
      </p:sp>
      <p:pic>
        <p:nvPicPr>
          <p:cNvPr id="14" name="Image" descr="Image">
            <a:extLst>
              <a:ext uri="{FF2B5EF4-FFF2-40B4-BE49-F238E27FC236}">
                <a16:creationId xmlns:a16="http://schemas.microsoft.com/office/drawing/2014/main" id="{96440D4B-8FF6-462F-8246-5D74B5856670}"/>
              </a:ext>
            </a:extLst>
          </p:cNvPr>
          <p:cNvPicPr>
            <a:picLocks noChangeAspect="1"/>
          </p:cNvPicPr>
          <p:nvPr/>
        </p:nvPicPr>
        <p:blipFill>
          <a:blip r:embed="rId6"/>
          <a:srcRect l="36728" t="2362" r="31745" b="62926"/>
          <a:stretch>
            <a:fillRect/>
          </a:stretch>
        </p:blipFill>
        <p:spPr>
          <a:xfrm>
            <a:off x="8820971" y="793008"/>
            <a:ext cx="2319599" cy="2362375"/>
          </a:xfrm>
          <a:prstGeom prst="rect">
            <a:avLst/>
          </a:prstGeom>
          <a:ln w="12700">
            <a:miter lim="400000"/>
          </a:ln>
        </p:spPr>
      </p:pic>
      <p:sp>
        <p:nvSpPr>
          <p:cNvPr id="15" name="behavioral genetics…">
            <a:extLst>
              <a:ext uri="{FF2B5EF4-FFF2-40B4-BE49-F238E27FC236}">
                <a16:creationId xmlns:a16="http://schemas.microsoft.com/office/drawing/2014/main" id="{85F1AF0C-3FE9-474A-A00B-114F29F79503}"/>
              </a:ext>
            </a:extLst>
          </p:cNvPr>
          <p:cNvSpPr txBox="1"/>
          <p:nvPr/>
        </p:nvSpPr>
        <p:spPr>
          <a:xfrm>
            <a:off x="8820971" y="3180815"/>
            <a:ext cx="2170915"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a:defRPr sz="1800"/>
            </a:pPr>
            <a:r>
              <a:rPr lang="en-US" dirty="0"/>
              <a:t>Biology</a:t>
            </a:r>
            <a:endParaRPr dirty="0"/>
          </a:p>
          <a:p>
            <a:pPr algn="ctr">
              <a:defRPr sz="1800"/>
            </a:pPr>
            <a:r>
              <a:rPr dirty="0"/>
              <a:t>(earthworm contours)</a:t>
            </a:r>
          </a:p>
        </p:txBody>
      </p:sp>
      <p:sp>
        <p:nvSpPr>
          <p:cNvPr id="16" name="Autonomous Vehicles…">
            <a:extLst>
              <a:ext uri="{FF2B5EF4-FFF2-40B4-BE49-F238E27FC236}">
                <a16:creationId xmlns:a16="http://schemas.microsoft.com/office/drawing/2014/main" id="{733ECCFC-DF54-48CE-B960-0F7982F177D5}"/>
              </a:ext>
            </a:extLst>
          </p:cNvPr>
          <p:cNvSpPr txBox="1"/>
          <p:nvPr/>
        </p:nvSpPr>
        <p:spPr>
          <a:xfrm>
            <a:off x="1883249" y="3167455"/>
            <a:ext cx="2134302"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a:defRPr sz="1800"/>
            </a:pPr>
            <a:r>
              <a:rPr dirty="0"/>
              <a:t>Autonomous Vehicles</a:t>
            </a:r>
          </a:p>
          <a:p>
            <a:pPr algn="ctr">
              <a:defRPr sz="1800"/>
            </a:pPr>
            <a:r>
              <a:rPr dirty="0"/>
              <a:t>(lane line detection)</a:t>
            </a:r>
          </a:p>
        </p:txBody>
      </p:sp>
      <p:sp>
        <p:nvSpPr>
          <p:cNvPr id="18" name="Autonomous Vehicles…">
            <a:extLst>
              <a:ext uri="{FF2B5EF4-FFF2-40B4-BE49-F238E27FC236}">
                <a16:creationId xmlns:a16="http://schemas.microsoft.com/office/drawing/2014/main" id="{8C2A7F6D-FC70-45B7-A94A-EC2C8404158D}"/>
              </a:ext>
            </a:extLst>
          </p:cNvPr>
          <p:cNvSpPr txBox="1"/>
          <p:nvPr/>
        </p:nvSpPr>
        <p:spPr>
          <a:xfrm>
            <a:off x="6568352" y="6158344"/>
            <a:ext cx="3978205"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a:defRPr sz="1800"/>
            </a:pPr>
            <a:r>
              <a:rPr lang="en-US" dirty="0"/>
              <a:t>Psychology/ Human computer interaction</a:t>
            </a:r>
            <a:endParaRPr dirty="0"/>
          </a:p>
          <a:p>
            <a:pPr algn="ctr">
              <a:defRPr sz="1800"/>
            </a:pPr>
            <a:r>
              <a:rPr dirty="0"/>
              <a:t>(</a:t>
            </a:r>
            <a:r>
              <a:rPr lang="en-US" dirty="0"/>
              <a:t>eye tracking</a:t>
            </a:r>
            <a:r>
              <a:rPr dirty="0"/>
              <a:t>)</a:t>
            </a:r>
          </a:p>
        </p:txBody>
      </p:sp>
      <p:sp>
        <p:nvSpPr>
          <p:cNvPr id="23" name="Autonomous Vehicles…">
            <a:extLst>
              <a:ext uri="{FF2B5EF4-FFF2-40B4-BE49-F238E27FC236}">
                <a16:creationId xmlns:a16="http://schemas.microsoft.com/office/drawing/2014/main" id="{5D717E34-5252-44AB-989B-E20AB0DD86A5}"/>
              </a:ext>
            </a:extLst>
          </p:cNvPr>
          <p:cNvSpPr txBox="1"/>
          <p:nvPr/>
        </p:nvSpPr>
        <p:spPr>
          <a:xfrm>
            <a:off x="1824387" y="6200044"/>
            <a:ext cx="2193164"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a:defRPr sz="1800"/>
            </a:pPr>
            <a:r>
              <a:rPr lang="en-US" dirty="0"/>
              <a:t>Robotics</a:t>
            </a:r>
            <a:endParaRPr dirty="0"/>
          </a:p>
          <a:p>
            <a:pPr algn="ctr">
              <a:defRPr sz="1800"/>
            </a:pPr>
            <a:r>
              <a:rPr dirty="0"/>
              <a:t>(</a:t>
            </a:r>
            <a:r>
              <a:rPr lang="en-US" dirty="0"/>
              <a:t>scene understanding</a:t>
            </a:r>
            <a:r>
              <a:rPr dirty="0"/>
              <a:t>)</a:t>
            </a:r>
          </a:p>
        </p:txBody>
      </p:sp>
    </p:spTree>
    <p:extLst>
      <p:ext uri="{BB962C8B-B14F-4D97-AF65-F5344CB8AC3E}">
        <p14:creationId xmlns:p14="http://schemas.microsoft.com/office/powerpoint/2010/main" val="6152956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7ABFF-7BF2-4EBE-A0C6-FB69AC9EFF3F}"/>
              </a:ext>
            </a:extLst>
          </p:cNvPr>
          <p:cNvSpPr>
            <a:spLocks noGrp="1"/>
          </p:cNvSpPr>
          <p:nvPr>
            <p:ph type="title"/>
          </p:nvPr>
        </p:nvSpPr>
        <p:spPr/>
        <p:txBody>
          <a:bodyPr/>
          <a:lstStyle/>
          <a:p>
            <a:r>
              <a:rPr lang="en-US" dirty="0"/>
              <a:t>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603EB9-E7C4-4249-8D3D-257F44C0030E}"/>
                  </a:ext>
                </a:extLst>
              </p:cNvPr>
              <p:cNvSpPr>
                <a:spLocks noGrp="1"/>
              </p:cNvSpPr>
              <p:nvPr>
                <p:ph idx="1"/>
              </p:nvPr>
            </p:nvSpPr>
            <p:spPr>
              <a:xfrm>
                <a:off x="203200" y="762000"/>
                <a:ext cx="11785600" cy="5974466"/>
              </a:xfrm>
            </p:spPr>
            <p:txBody>
              <a:bodyPr>
                <a:normAutofit lnSpcReduction="10000"/>
              </a:bodyPr>
              <a:lstStyle/>
              <a:p>
                <a:r>
                  <a:rPr lang="en-US" dirty="0"/>
                  <a:t>data set of a parabola:</a:t>
                </a:r>
              </a:p>
              <a:p>
                <a:pPr marL="457200" lvl="1" indent="0">
                  <a:buNone/>
                </a:pPr>
                <a:r>
                  <a:rPr lang="en-US" dirty="0"/>
                  <a:t> </a:t>
                </a:r>
                <a14:m>
                  <m:oMath xmlns:m="http://schemas.openxmlformats.org/officeDocument/2006/math">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e>
                    </m:d>
                    <m:r>
                      <a:rPr lang="en-US" i="1">
                        <a:latin typeface="Cambria Math" panose="02040503050406030204" pitchFamily="18" charset="0"/>
                      </a:rPr>
                      <m:t>  </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  </m:t>
                    </m:r>
                    <m:r>
                      <a:rPr lang="en-US" i="1">
                        <a:latin typeface="Cambria Math" panose="02040503050406030204" pitchFamily="18" charset="0"/>
                      </a:rPr>
                      <m:t>𝑎</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2</m:t>
                        </m:r>
                      </m:sup>
                    </m:sSubSup>
                    <m:r>
                      <a:rPr lang="en-US" i="1">
                        <a:latin typeface="Cambria Math" panose="02040503050406030204" pitchFamily="18" charset="0"/>
                      </a:rPr>
                      <m:t>+</m:t>
                    </m:r>
                    <m:r>
                      <a:rPr lang="en-US" i="1">
                        <a:latin typeface="Cambria Math" panose="02040503050406030204" pitchFamily="18" charset="0"/>
                      </a:rPr>
                      <m:t>𝑏</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oMath>
                </a14:m>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r>
                  <a:rPr lang="en-US" dirty="0"/>
                  <a:t>The solution of this LS problem is the same (in our Derivation we didn’t use the assumption that the data is linear…):</a:t>
                </a:r>
              </a:p>
              <a:p>
                <a:endParaRPr lang="en-US" dirty="0"/>
              </a:p>
              <a:p>
                <a:pPr marL="0" indent="0">
                  <a:buNone/>
                </a:pPr>
                <a:endParaRPr lang="en-US" dirty="0"/>
              </a:p>
              <a:p>
                <a:r>
                  <a:rPr lang="en-US" dirty="0"/>
                  <a:t>Non-linear TLS also exist, but this can’t be solved as before (the linearity assumption was used). This topic is out of scope- proof and examples </a:t>
                </a:r>
                <a:r>
                  <a:rPr lang="en-US" dirty="0">
                    <a:hlinkClick r:id="rId3"/>
                  </a:rPr>
                  <a:t>here</a:t>
                </a:r>
                <a:r>
                  <a:rPr lang="en-US" dirty="0"/>
                  <a:t>.</a:t>
                </a:r>
              </a:p>
            </p:txBody>
          </p:sp>
        </mc:Choice>
        <mc:Fallback xmlns="">
          <p:sp>
            <p:nvSpPr>
              <p:cNvPr id="3" name="Content Placeholder 2">
                <a:extLst>
                  <a:ext uri="{FF2B5EF4-FFF2-40B4-BE49-F238E27FC236}">
                    <a16:creationId xmlns:a16="http://schemas.microsoft.com/office/drawing/2014/main" id="{DF603EB9-E7C4-4249-8D3D-257F44C0030E}"/>
                  </a:ext>
                </a:extLst>
              </p:cNvPr>
              <p:cNvSpPr>
                <a:spLocks noGrp="1" noRot="1" noChangeAspect="1" noMove="1" noResize="1" noEditPoints="1" noAdjustHandles="1" noChangeArrowheads="1" noChangeShapeType="1" noTextEdit="1"/>
              </p:cNvSpPr>
              <p:nvPr>
                <p:ph idx="1"/>
              </p:nvPr>
            </p:nvSpPr>
            <p:spPr>
              <a:xfrm>
                <a:off x="203200" y="762000"/>
                <a:ext cx="11785600" cy="5974466"/>
              </a:xfrm>
              <a:blipFill>
                <a:blip r:embed="rId4"/>
                <a:stretch>
                  <a:fillRect l="-931" t="-1633"/>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6EBCE1C1-3ABF-42C5-AB77-9377B2DC01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5403" y="1780697"/>
            <a:ext cx="7104263" cy="17367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F290061C-BD9F-4226-9ADF-6009D3FA26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072" y="4810182"/>
            <a:ext cx="4435062" cy="63358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2209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8CB59-4B52-450F-91F3-AE29FACACF23}"/>
              </a:ext>
            </a:extLst>
          </p:cNvPr>
          <p:cNvSpPr>
            <a:spLocks noGrp="1"/>
          </p:cNvSpPr>
          <p:nvPr>
            <p:ph type="title"/>
          </p:nvPr>
        </p:nvSpPr>
        <p:spPr/>
        <p:txBody>
          <a:bodyPr/>
          <a:lstStyle/>
          <a:p>
            <a:r>
              <a:rPr lang="en-US" dirty="0"/>
              <a:t>Problem 2: LS with outliers datapoints</a:t>
            </a:r>
          </a:p>
        </p:txBody>
      </p:sp>
      <p:sp>
        <p:nvSpPr>
          <p:cNvPr id="3" name="Content Placeholder 2">
            <a:extLst>
              <a:ext uri="{FF2B5EF4-FFF2-40B4-BE49-F238E27FC236}">
                <a16:creationId xmlns:a16="http://schemas.microsoft.com/office/drawing/2014/main" id="{E03A6504-EA0E-4479-A857-CCA1CD22F850}"/>
              </a:ext>
            </a:extLst>
          </p:cNvPr>
          <p:cNvSpPr>
            <a:spLocks noGrp="1"/>
          </p:cNvSpPr>
          <p:nvPr>
            <p:ph idx="1"/>
          </p:nvPr>
        </p:nvSpPr>
        <p:spPr/>
        <p:txBody>
          <a:bodyPr/>
          <a:lstStyle/>
          <a:p>
            <a:r>
              <a:rPr lang="en-US" b="1" dirty="0"/>
              <a:t>Outlier</a:t>
            </a:r>
            <a:r>
              <a:rPr lang="en-US" dirty="0"/>
              <a:t>:  a data point that differs significantly from other observations. [Wikipedia]</a:t>
            </a:r>
          </a:p>
        </p:txBody>
      </p:sp>
      <p:pic>
        <p:nvPicPr>
          <p:cNvPr id="4" name="Image" descr="Image">
            <a:extLst>
              <a:ext uri="{FF2B5EF4-FFF2-40B4-BE49-F238E27FC236}">
                <a16:creationId xmlns:a16="http://schemas.microsoft.com/office/drawing/2014/main" id="{FE2F3B42-AECA-4C70-BF64-7414926A63B8}"/>
              </a:ext>
            </a:extLst>
          </p:cNvPr>
          <p:cNvPicPr>
            <a:picLocks noChangeAspect="1"/>
          </p:cNvPicPr>
          <p:nvPr/>
        </p:nvPicPr>
        <p:blipFill>
          <a:blip r:embed="rId2"/>
          <a:stretch>
            <a:fillRect/>
          </a:stretch>
        </p:blipFill>
        <p:spPr>
          <a:xfrm>
            <a:off x="335666" y="1889554"/>
            <a:ext cx="5506334" cy="4384245"/>
          </a:xfrm>
          <a:prstGeom prst="rect">
            <a:avLst/>
          </a:prstGeom>
          <a:ln w="12700">
            <a:miter lim="400000"/>
          </a:ln>
        </p:spPr>
      </p:pic>
      <p:pic>
        <p:nvPicPr>
          <p:cNvPr id="5" name="Image" descr="Image">
            <a:extLst>
              <a:ext uri="{FF2B5EF4-FFF2-40B4-BE49-F238E27FC236}">
                <a16:creationId xmlns:a16="http://schemas.microsoft.com/office/drawing/2014/main" id="{8DF80BC4-B79A-4F6A-B1FC-058B195A5C60}"/>
              </a:ext>
            </a:extLst>
          </p:cNvPr>
          <p:cNvPicPr>
            <a:picLocks noChangeAspect="1"/>
          </p:cNvPicPr>
          <p:nvPr/>
        </p:nvPicPr>
        <p:blipFill>
          <a:blip r:embed="rId3"/>
          <a:stretch>
            <a:fillRect/>
          </a:stretch>
        </p:blipFill>
        <p:spPr>
          <a:xfrm>
            <a:off x="6096000" y="1889554"/>
            <a:ext cx="5506335" cy="4384246"/>
          </a:xfrm>
          <a:prstGeom prst="rect">
            <a:avLst/>
          </a:prstGeom>
          <a:ln w="12700">
            <a:miter lim="400000"/>
          </a:ln>
        </p:spPr>
      </p:pic>
      <p:sp>
        <p:nvSpPr>
          <p:cNvPr id="6" name="Squared error heavily penalizes outliers">
            <a:extLst>
              <a:ext uri="{FF2B5EF4-FFF2-40B4-BE49-F238E27FC236}">
                <a16:creationId xmlns:a16="http://schemas.microsoft.com/office/drawing/2014/main" id="{F23FCE40-2D74-4F26-93AA-4802309E13E0}"/>
              </a:ext>
            </a:extLst>
          </p:cNvPr>
          <p:cNvSpPr txBox="1"/>
          <p:nvPr/>
        </p:nvSpPr>
        <p:spPr>
          <a:xfrm>
            <a:off x="6424675" y="6388099"/>
            <a:ext cx="5489449" cy="4699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400"/>
            </a:lvl1pPr>
          </a:lstStyle>
          <a:p>
            <a:r>
              <a:t>Squared error heavily penalizes outliers</a:t>
            </a:r>
          </a:p>
        </p:txBody>
      </p:sp>
      <p:sp>
        <p:nvSpPr>
          <p:cNvPr id="7" name="Least-squares error fit">
            <a:extLst>
              <a:ext uri="{FF2B5EF4-FFF2-40B4-BE49-F238E27FC236}">
                <a16:creationId xmlns:a16="http://schemas.microsoft.com/office/drawing/2014/main" id="{1C0C50B1-9F85-4678-8CF5-6AE1E94C9B1E}"/>
              </a:ext>
            </a:extLst>
          </p:cNvPr>
          <p:cNvSpPr txBox="1"/>
          <p:nvPr/>
        </p:nvSpPr>
        <p:spPr>
          <a:xfrm>
            <a:off x="1500227" y="6388099"/>
            <a:ext cx="3101341" cy="4699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400"/>
            </a:lvl1pPr>
          </a:lstStyle>
          <a:p>
            <a:r>
              <a:rPr dirty="0"/>
              <a:t>Least-squares error fit</a:t>
            </a:r>
          </a:p>
        </p:txBody>
      </p:sp>
    </p:spTree>
    <p:extLst>
      <p:ext uri="{BB962C8B-B14F-4D97-AF65-F5344CB8AC3E}">
        <p14:creationId xmlns:p14="http://schemas.microsoft.com/office/powerpoint/2010/main" val="13912803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F5A6A-EF2F-485F-9E60-63FDE92BD4E7}"/>
              </a:ext>
            </a:extLst>
          </p:cNvPr>
          <p:cNvSpPr>
            <a:spLocks noGrp="1"/>
          </p:cNvSpPr>
          <p:nvPr>
            <p:ph type="title"/>
          </p:nvPr>
        </p:nvSpPr>
        <p:spPr/>
        <p:txBody>
          <a:bodyPr/>
          <a:lstStyle/>
          <a:p>
            <a:r>
              <a:rPr lang="en-US" dirty="0"/>
              <a:t>Problem 2: LS with outliers datapoints</a:t>
            </a:r>
          </a:p>
        </p:txBody>
      </p:sp>
      <p:sp>
        <p:nvSpPr>
          <p:cNvPr id="3" name="Content Placeholder 2">
            <a:extLst>
              <a:ext uri="{FF2B5EF4-FFF2-40B4-BE49-F238E27FC236}">
                <a16:creationId xmlns:a16="http://schemas.microsoft.com/office/drawing/2014/main" id="{ADBD9F97-C84F-4295-A6EE-85DDC3C0A23B}"/>
              </a:ext>
            </a:extLst>
          </p:cNvPr>
          <p:cNvSpPr>
            <a:spLocks noGrp="1"/>
          </p:cNvSpPr>
          <p:nvPr>
            <p:ph idx="1"/>
          </p:nvPr>
        </p:nvSpPr>
        <p:spPr/>
        <p:txBody>
          <a:bodyPr/>
          <a:lstStyle/>
          <a:p>
            <a:r>
              <a:rPr lang="en-US" dirty="0"/>
              <a:t>One possible solution: MAE (again)- for less penalization on outliers.</a:t>
            </a:r>
          </a:p>
          <a:p>
            <a:r>
              <a:rPr lang="en-US" dirty="0"/>
              <a:t>A better solution: removing the outliers! Possible algorithm to use: </a:t>
            </a:r>
            <a:r>
              <a:rPr lang="en-US" b="1" dirty="0"/>
              <a:t>RANSAC</a:t>
            </a:r>
            <a:endParaRPr lang="en-US" dirty="0"/>
          </a:p>
        </p:txBody>
      </p:sp>
    </p:spTree>
    <p:extLst>
      <p:ext uri="{BB962C8B-B14F-4D97-AF65-F5344CB8AC3E}">
        <p14:creationId xmlns:p14="http://schemas.microsoft.com/office/powerpoint/2010/main" val="13802456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F714-2BE3-4BE4-9345-85A407D0AF91}"/>
              </a:ext>
            </a:extLst>
          </p:cNvPr>
          <p:cNvSpPr>
            <a:spLocks noGrp="1"/>
          </p:cNvSpPr>
          <p:nvPr>
            <p:ph type="title"/>
          </p:nvPr>
        </p:nvSpPr>
        <p:spPr/>
        <p:txBody>
          <a:bodyPr/>
          <a:lstStyle/>
          <a:p>
            <a:r>
              <a:rPr lang="en-US" dirty="0"/>
              <a:t>TOC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6C6714-D522-4737-8429-41229E7FADC2}"/>
                  </a:ext>
                </a:extLst>
              </p:cNvPr>
              <p:cNvSpPr>
                <a:spLocks noGrp="1"/>
              </p:cNvSpPr>
              <p:nvPr>
                <p:ph idx="1"/>
              </p:nvPr>
            </p:nvSpPr>
            <p:spPr/>
            <p:txBody>
              <a:bodyPr>
                <a:normAutofit/>
              </a:bodyPr>
              <a:lstStyle/>
              <a:p>
                <a:r>
                  <a:rPr lang="en-US" dirty="0"/>
                  <a:t>Linear least squares</a:t>
                </a:r>
              </a:p>
              <a:p>
                <a:r>
                  <a:rPr lang="en-US" dirty="0"/>
                  <a:t>Total least squares</a:t>
                </a:r>
              </a:p>
              <a:p>
                <a:r>
                  <a:rPr lang="en-US" dirty="0"/>
                  <a:t>Least squares</a:t>
                </a:r>
              </a:p>
              <a:p>
                <a:r>
                  <a:rPr lang="en-US" b="1" dirty="0"/>
                  <a:t>RANSAC</a:t>
                </a:r>
              </a:p>
              <a:p>
                <a:r>
                  <a:rPr lang="en-US" dirty="0"/>
                  <a:t>Hough transform</a:t>
                </a:r>
              </a:p>
              <a:p>
                <a:pPr lvl="1"/>
                <a14:m>
                  <m:oMath xmlns:m="http://schemas.openxmlformats.org/officeDocument/2006/math">
                    <m:r>
                      <a:rPr lang="en-US" b="1" i="1">
                        <a:latin typeface="Cambria Math"/>
                      </a:rPr>
                      <m:t>(</m:t>
                    </m:r>
                    <m:r>
                      <a:rPr lang="en-US" b="1" i="1" smtClean="0">
                        <a:latin typeface="Cambria Math" panose="02040503050406030204" pitchFamily="18" charset="0"/>
                      </a:rPr>
                      <m:t>𝒎</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a:latin typeface="Cambria Math"/>
                      </a:rPr>
                      <m:t>)</m:t>
                    </m:r>
                  </m:oMath>
                </a14:m>
                <a:r>
                  <a:rPr lang="en-US" dirty="0"/>
                  <a:t> parameter space</a:t>
                </a:r>
              </a:p>
              <a:p>
                <a:pPr lvl="1"/>
                <a14:m>
                  <m:oMath xmlns:m="http://schemas.openxmlformats.org/officeDocument/2006/math">
                    <m:r>
                      <a:rPr lang="en-US" b="1" i="1">
                        <a:latin typeface="Cambria Math"/>
                      </a:rPr>
                      <m:t>(</m:t>
                    </m:r>
                    <m:r>
                      <a:rPr lang="en-US" b="1" i="1">
                        <a:latin typeface="Cambria Math"/>
                      </a:rPr>
                      <m:t>𝝆</m:t>
                    </m:r>
                    <m:r>
                      <a:rPr lang="en-US" b="1" i="1">
                        <a:latin typeface="Cambria Math"/>
                      </a:rPr>
                      <m:t>,</m:t>
                    </m:r>
                    <m:r>
                      <a:rPr lang="en-US" b="1" i="1">
                        <a:latin typeface="Cambria Math"/>
                      </a:rPr>
                      <m:t>𝜽</m:t>
                    </m:r>
                    <m:r>
                      <a:rPr lang="en-US" b="1" i="1">
                        <a:latin typeface="Cambria Math"/>
                      </a:rPr>
                      <m:t>)</m:t>
                    </m:r>
                  </m:oMath>
                </a14:m>
                <a:r>
                  <a:rPr lang="en-US" dirty="0"/>
                  <a:t> parameter space</a:t>
                </a:r>
              </a:p>
              <a:p>
                <a:endParaRPr lang="en-US" dirty="0"/>
              </a:p>
            </p:txBody>
          </p:sp>
        </mc:Choice>
        <mc:Fallback xmlns="">
          <p:sp>
            <p:nvSpPr>
              <p:cNvPr id="3" name="Content Placeholder 2">
                <a:extLst>
                  <a:ext uri="{FF2B5EF4-FFF2-40B4-BE49-F238E27FC236}">
                    <a16:creationId xmlns:a16="http://schemas.microsoft.com/office/drawing/2014/main" id="{B76C6714-D522-4737-8429-41229E7FADC2}"/>
                  </a:ext>
                </a:extLst>
              </p:cNvPr>
              <p:cNvSpPr>
                <a:spLocks noGrp="1" noRot="1" noChangeAspect="1" noMove="1" noResize="1" noEditPoints="1" noAdjustHandles="1" noChangeArrowheads="1" noChangeShapeType="1" noTextEdit="1"/>
              </p:cNvSpPr>
              <p:nvPr>
                <p:ph idx="1"/>
              </p:nvPr>
            </p:nvSpPr>
            <p:spPr>
              <a:blipFill>
                <a:blip r:embed="rId2"/>
                <a:stretch>
                  <a:fillRect l="-931" t="-959"/>
                </a:stretch>
              </a:blipFill>
            </p:spPr>
            <p:txBody>
              <a:bodyPr/>
              <a:lstStyle/>
              <a:p>
                <a:r>
                  <a:rPr lang="en-US">
                    <a:noFill/>
                  </a:rPr>
                  <a:t> </a:t>
                </a:r>
              </a:p>
            </p:txBody>
          </p:sp>
        </mc:Fallback>
      </mc:AlternateContent>
    </p:spTree>
    <p:extLst>
      <p:ext uri="{BB962C8B-B14F-4D97-AF65-F5344CB8AC3E}">
        <p14:creationId xmlns:p14="http://schemas.microsoft.com/office/powerpoint/2010/main" val="27753231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7166D-F326-49E0-AD37-3D407D415507}"/>
              </a:ext>
            </a:extLst>
          </p:cNvPr>
          <p:cNvSpPr>
            <a:spLocks noGrp="1"/>
          </p:cNvSpPr>
          <p:nvPr>
            <p:ph type="title"/>
          </p:nvPr>
        </p:nvSpPr>
        <p:spPr/>
        <p:txBody>
          <a:bodyPr/>
          <a:lstStyle/>
          <a:p>
            <a:r>
              <a:rPr lang="en-US" dirty="0"/>
              <a:t>RANSAC</a:t>
            </a:r>
          </a:p>
        </p:txBody>
      </p:sp>
      <p:sp>
        <p:nvSpPr>
          <p:cNvPr id="3" name="Content Placeholder 2">
            <a:extLst>
              <a:ext uri="{FF2B5EF4-FFF2-40B4-BE49-F238E27FC236}">
                <a16:creationId xmlns:a16="http://schemas.microsoft.com/office/drawing/2014/main" id="{3D16434A-53B9-464E-A743-C57BBB88FF3C}"/>
              </a:ext>
            </a:extLst>
          </p:cNvPr>
          <p:cNvSpPr>
            <a:spLocks noGrp="1"/>
          </p:cNvSpPr>
          <p:nvPr>
            <p:ph idx="1"/>
          </p:nvPr>
        </p:nvSpPr>
        <p:spPr/>
        <p:txBody>
          <a:bodyPr>
            <a:normAutofit/>
          </a:bodyPr>
          <a:lstStyle/>
          <a:p>
            <a:r>
              <a:rPr lang="en-US" b="1" dirty="0"/>
              <a:t>Random sample consensus</a:t>
            </a:r>
            <a:r>
              <a:rPr lang="en-US" dirty="0"/>
              <a:t> (</a:t>
            </a:r>
            <a:r>
              <a:rPr lang="en-US" b="1" dirty="0"/>
              <a:t>RANSAC</a:t>
            </a:r>
            <a:r>
              <a:rPr lang="en-US" dirty="0"/>
              <a:t>) is an iterative method to estimate parameters of a mathematical model from a set of observed data that contains outliers. [Wikipedia]</a:t>
            </a:r>
          </a:p>
          <a:p>
            <a:pPr marL="0" indent="0">
              <a:buNone/>
            </a:pPr>
            <a:endParaRPr lang="en-US" dirty="0"/>
          </a:p>
        </p:txBody>
      </p:sp>
      <p:pic>
        <p:nvPicPr>
          <p:cNvPr id="7" name="Picture 6">
            <a:extLst>
              <a:ext uri="{FF2B5EF4-FFF2-40B4-BE49-F238E27FC236}">
                <a16:creationId xmlns:a16="http://schemas.microsoft.com/office/drawing/2014/main" id="{2B8171F4-225B-43A8-B895-73F364449B45}"/>
              </a:ext>
            </a:extLst>
          </p:cNvPr>
          <p:cNvPicPr>
            <a:picLocks noChangeAspect="1"/>
          </p:cNvPicPr>
          <p:nvPr/>
        </p:nvPicPr>
        <p:blipFill>
          <a:blip r:embed="rId2"/>
          <a:stretch>
            <a:fillRect/>
          </a:stretch>
        </p:blipFill>
        <p:spPr>
          <a:xfrm>
            <a:off x="3695584" y="2060294"/>
            <a:ext cx="4800831" cy="4690941"/>
          </a:xfrm>
          <a:prstGeom prst="rect">
            <a:avLst/>
          </a:prstGeom>
        </p:spPr>
      </p:pic>
    </p:spTree>
    <p:extLst>
      <p:ext uri="{BB962C8B-B14F-4D97-AF65-F5344CB8AC3E}">
        <p14:creationId xmlns:p14="http://schemas.microsoft.com/office/powerpoint/2010/main" val="3959106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RANSAC algorithm</a:t>
            </a:r>
          </a:p>
        </p:txBody>
      </p:sp>
      <p:sp>
        <p:nvSpPr>
          <p:cNvPr id="5" name="Rounded Rectangle 4"/>
          <p:cNvSpPr/>
          <p:nvPr/>
        </p:nvSpPr>
        <p:spPr>
          <a:xfrm>
            <a:off x="609599" y="2025074"/>
            <a:ext cx="10582275" cy="3127951"/>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ysClr val="windowText" lastClr="000000"/>
                </a:solidFill>
                <a:latin typeface="Consolas" pitchFamily="49" charset="0"/>
              </a:rPr>
              <a:t>While</a:t>
            </a:r>
            <a:r>
              <a:rPr lang="en-US" sz="2400" dirty="0">
                <a:solidFill>
                  <a:sysClr val="windowText" lastClr="000000"/>
                </a:solidFill>
                <a:latin typeface="Consolas" pitchFamily="49" charset="0"/>
              </a:rPr>
              <a:t> searching for best model fit:</a:t>
            </a:r>
          </a:p>
          <a:p>
            <a:r>
              <a:rPr lang="en-US" sz="2400" dirty="0">
                <a:solidFill>
                  <a:sysClr val="windowText" lastClr="000000"/>
                </a:solidFill>
                <a:latin typeface="Consolas" pitchFamily="49" charset="0"/>
              </a:rPr>
              <a:t>	</a:t>
            </a:r>
            <a:r>
              <a:rPr lang="en-US" sz="2400" b="1" dirty="0">
                <a:solidFill>
                  <a:sysClr val="windowText" lastClr="000000"/>
                </a:solidFill>
                <a:latin typeface="Consolas" pitchFamily="49" charset="0"/>
              </a:rPr>
              <a:t>Select</a:t>
            </a:r>
            <a:r>
              <a:rPr lang="en-US" sz="2400" dirty="0">
                <a:solidFill>
                  <a:sysClr val="windowText" lastClr="000000"/>
                </a:solidFill>
                <a:latin typeface="Consolas" pitchFamily="49" charset="0"/>
              </a:rPr>
              <a:t> a random subset of the original data. </a:t>
            </a:r>
          </a:p>
          <a:p>
            <a:r>
              <a:rPr lang="en-US" sz="2400" dirty="0">
                <a:solidFill>
                  <a:sysClr val="windowText" lastClr="000000"/>
                </a:solidFill>
                <a:latin typeface="Consolas" pitchFamily="49" charset="0"/>
              </a:rPr>
              <a:t>	</a:t>
            </a:r>
            <a:r>
              <a:rPr lang="en-US" sz="2400" b="1" dirty="0">
                <a:solidFill>
                  <a:sysClr val="windowText" lastClr="000000"/>
                </a:solidFill>
                <a:latin typeface="Consolas" pitchFamily="49" charset="0"/>
              </a:rPr>
              <a:t>Fit</a:t>
            </a:r>
            <a:r>
              <a:rPr lang="en-US" sz="2400" dirty="0">
                <a:solidFill>
                  <a:sysClr val="windowText" lastClr="000000"/>
                </a:solidFill>
                <a:latin typeface="Consolas" pitchFamily="49" charset="0"/>
              </a:rPr>
              <a:t> a model to the data subset.</a:t>
            </a:r>
          </a:p>
          <a:p>
            <a:r>
              <a:rPr lang="en-US" sz="2400" dirty="0">
                <a:solidFill>
                  <a:sysClr val="windowText" lastClr="000000"/>
                </a:solidFill>
                <a:latin typeface="Consolas" pitchFamily="49" charset="0"/>
              </a:rPr>
              <a:t>	</a:t>
            </a:r>
            <a:r>
              <a:rPr lang="en-US" sz="2400" b="1" dirty="0">
                <a:solidFill>
                  <a:sysClr val="windowText" lastClr="000000"/>
                </a:solidFill>
                <a:latin typeface="Consolas" pitchFamily="49" charset="0"/>
              </a:rPr>
              <a:t>find </a:t>
            </a:r>
            <a:r>
              <a:rPr lang="en-US" sz="2400" dirty="0">
                <a:solidFill>
                  <a:sysClr val="windowText" lastClr="000000"/>
                </a:solidFill>
                <a:latin typeface="Consolas" pitchFamily="49" charset="0"/>
              </a:rPr>
              <a:t>inliers that fit the given model.</a:t>
            </a:r>
          </a:p>
          <a:p>
            <a:r>
              <a:rPr lang="en-US" sz="2400" dirty="0">
                <a:solidFill>
                  <a:sysClr val="windowText" lastClr="000000"/>
                </a:solidFill>
                <a:latin typeface="Consolas" pitchFamily="49" charset="0"/>
              </a:rPr>
              <a:t>	</a:t>
            </a:r>
            <a:r>
              <a:rPr lang="en-US" sz="2400" b="1" dirty="0">
                <a:solidFill>
                  <a:sysClr val="windowText" lastClr="000000"/>
                </a:solidFill>
                <a:latin typeface="Consolas" pitchFamily="49" charset="0"/>
              </a:rPr>
              <a:t>if</a:t>
            </a:r>
            <a:r>
              <a:rPr lang="en-US" sz="2400" dirty="0">
                <a:solidFill>
                  <a:sysClr val="windowText" lastClr="000000"/>
                </a:solidFill>
                <a:latin typeface="Consolas" pitchFamily="49" charset="0"/>
              </a:rPr>
              <a:t> </a:t>
            </a:r>
            <a:r>
              <a:rPr lang="en-US" sz="2400" dirty="0" err="1">
                <a:solidFill>
                  <a:sysClr val="windowText" lastClr="000000"/>
                </a:solidFill>
                <a:latin typeface="Consolas" pitchFamily="49" charset="0"/>
              </a:rPr>
              <a:t>number_inliers</a:t>
            </a:r>
            <a:r>
              <a:rPr lang="en-US" sz="2400" dirty="0">
                <a:solidFill>
                  <a:sysClr val="windowText" lastClr="000000"/>
                </a:solidFill>
                <a:latin typeface="Consolas" pitchFamily="49" charset="0"/>
              </a:rPr>
              <a:t> is bigger than the old best model 	</a:t>
            </a:r>
            <a:r>
              <a:rPr lang="en-US" sz="2400" dirty="0" err="1">
                <a:solidFill>
                  <a:sysClr val="windowText" lastClr="000000"/>
                </a:solidFill>
                <a:latin typeface="Consolas" pitchFamily="49" charset="0"/>
              </a:rPr>
              <a:t>number_inliers</a:t>
            </a:r>
            <a:r>
              <a:rPr lang="en-US" sz="2400" dirty="0">
                <a:solidFill>
                  <a:sysClr val="windowText" lastClr="000000"/>
                </a:solidFill>
                <a:latin typeface="Consolas" pitchFamily="49" charset="0"/>
              </a:rPr>
              <a:t>:</a:t>
            </a:r>
          </a:p>
          <a:p>
            <a:r>
              <a:rPr lang="en-US" sz="2400" b="1" dirty="0">
                <a:solidFill>
                  <a:sysClr val="windowText" lastClr="000000"/>
                </a:solidFill>
                <a:latin typeface="Consolas" pitchFamily="49" charset="0"/>
              </a:rPr>
              <a:t>		Save</a:t>
            </a:r>
            <a:r>
              <a:rPr lang="en-US" sz="2400" dirty="0">
                <a:solidFill>
                  <a:sysClr val="windowText" lastClr="000000"/>
                </a:solidFill>
                <a:latin typeface="Consolas" pitchFamily="49" charset="0"/>
              </a:rPr>
              <a:t> as best model</a:t>
            </a:r>
          </a:p>
        </p:txBody>
      </p:sp>
    </p:spTree>
    <p:extLst>
      <p:ext uri="{BB962C8B-B14F-4D97-AF65-F5344CB8AC3E}">
        <p14:creationId xmlns:p14="http://schemas.microsoft.com/office/powerpoint/2010/main" val="20148267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C4DCE-3291-4D83-BAD0-705AF7600D61}"/>
              </a:ext>
            </a:extLst>
          </p:cNvPr>
          <p:cNvSpPr>
            <a:spLocks noGrp="1"/>
          </p:cNvSpPr>
          <p:nvPr>
            <p:ph type="title"/>
          </p:nvPr>
        </p:nvSpPr>
        <p:spPr/>
        <p:txBody>
          <a:bodyPr/>
          <a:lstStyle/>
          <a:p>
            <a:r>
              <a:rPr lang="en-US" dirty="0"/>
              <a:t>RANSAC algorithm - step by step - 1</a:t>
            </a:r>
          </a:p>
        </p:txBody>
      </p:sp>
      <p:sp>
        <p:nvSpPr>
          <p:cNvPr id="3" name="Content Placeholder 2">
            <a:extLst>
              <a:ext uri="{FF2B5EF4-FFF2-40B4-BE49-F238E27FC236}">
                <a16:creationId xmlns:a16="http://schemas.microsoft.com/office/drawing/2014/main" id="{FA8F1ECC-4CCC-4D90-9AF0-DD48EE8F5C6D}"/>
              </a:ext>
            </a:extLst>
          </p:cNvPr>
          <p:cNvSpPr>
            <a:spLocks noGrp="1"/>
          </p:cNvSpPr>
          <p:nvPr>
            <p:ph idx="1"/>
          </p:nvPr>
        </p:nvSpPr>
        <p:spPr/>
        <p:txBody>
          <a:bodyPr/>
          <a:lstStyle/>
          <a:p>
            <a:pPr marL="0" indent="0">
              <a:buNone/>
            </a:pPr>
            <a:r>
              <a:rPr lang="en-US" b="1" dirty="0">
                <a:solidFill>
                  <a:sysClr val="windowText" lastClr="000000"/>
                </a:solidFill>
                <a:latin typeface="Consolas" pitchFamily="49" charset="0"/>
              </a:rPr>
              <a:t>Select</a:t>
            </a:r>
            <a:r>
              <a:rPr lang="en-US" dirty="0">
                <a:solidFill>
                  <a:sysClr val="windowText" lastClr="000000"/>
                </a:solidFill>
                <a:latin typeface="Consolas" pitchFamily="49" charset="0"/>
              </a:rPr>
              <a:t> a random subset of the original data. </a:t>
            </a:r>
            <a:endParaRPr lang="en-US" dirty="0">
              <a:solidFill>
                <a:srgbClr val="222222"/>
              </a:solidFill>
              <a:latin typeface="Arial" panose="020B0604020202020204" pitchFamily="34" charset="0"/>
              <a:cs typeface="Arial" panose="020B0604020202020204" pitchFamily="34" charset="0"/>
            </a:endParaRPr>
          </a:p>
          <a:p>
            <a:pPr eaLnBrk="0" fontAlgn="base" hangingPunct="0">
              <a:spcBef>
                <a:spcPct val="0"/>
              </a:spcBef>
              <a:spcAft>
                <a:spcPct val="0"/>
              </a:spcAft>
            </a:pPr>
            <a:r>
              <a:rPr lang="en-US" dirty="0"/>
              <a:t>The number of samples in the subset is the smallest needed to determine the model parameters (== number of unknow variables).</a:t>
            </a:r>
          </a:p>
          <a:p>
            <a:pPr eaLnBrk="0" fontAlgn="base" hangingPunct="0">
              <a:spcBef>
                <a:spcPct val="0"/>
              </a:spcBef>
              <a:spcAft>
                <a:spcPct val="0"/>
              </a:spcAft>
            </a:pPr>
            <a:r>
              <a:rPr lang="en-US" dirty="0"/>
              <a:t>Examples:</a:t>
            </a:r>
          </a:p>
          <a:p>
            <a:pPr lvl="1" eaLnBrk="0" fontAlgn="base" hangingPunct="0">
              <a:spcBef>
                <a:spcPct val="0"/>
              </a:spcBef>
              <a:spcAft>
                <a:spcPct val="0"/>
              </a:spcAft>
            </a:pPr>
            <a:r>
              <a:rPr lang="en-US" altLang="en-US" dirty="0">
                <a:solidFill>
                  <a:srgbClr val="222222"/>
                </a:solidFill>
                <a:latin typeface="Arial" panose="020B0604020202020204" pitchFamily="34" charset="0"/>
                <a:cs typeface="Arial" panose="020B0604020202020204" pitchFamily="34" charset="0"/>
              </a:rPr>
              <a:t>For line fit- only 2 datapoints.</a:t>
            </a:r>
          </a:p>
          <a:p>
            <a:pPr lvl="1" eaLnBrk="0" fontAlgn="base" hangingPunct="0">
              <a:spcBef>
                <a:spcPct val="0"/>
              </a:spcBef>
              <a:spcAft>
                <a:spcPct val="0"/>
              </a:spcAft>
            </a:pPr>
            <a:r>
              <a:rPr lang="en-US" altLang="en-US" dirty="0">
                <a:solidFill>
                  <a:srgbClr val="222222"/>
                </a:solidFill>
                <a:latin typeface="Arial" panose="020B0604020202020204" pitchFamily="34" charset="0"/>
                <a:cs typeface="Arial" panose="020B0604020202020204" pitchFamily="34" charset="0"/>
              </a:rPr>
              <a:t>For parabola fit- 3 datapoints.</a:t>
            </a:r>
          </a:p>
          <a:p>
            <a:endParaRPr lang="en-US" dirty="0"/>
          </a:p>
        </p:txBody>
      </p:sp>
      <p:sp>
        <p:nvSpPr>
          <p:cNvPr id="4" name="Oval 3">
            <a:extLst>
              <a:ext uri="{FF2B5EF4-FFF2-40B4-BE49-F238E27FC236}">
                <a16:creationId xmlns:a16="http://schemas.microsoft.com/office/drawing/2014/main" id="{F0658764-3675-482B-8C87-10DC830AE829}"/>
              </a:ext>
            </a:extLst>
          </p:cNvPr>
          <p:cNvSpPr/>
          <p:nvPr/>
        </p:nvSpPr>
        <p:spPr>
          <a:xfrm>
            <a:off x="9191583" y="6225512"/>
            <a:ext cx="185195" cy="18519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B8D2D267-9C11-45F8-994C-CB7FAA747590}"/>
              </a:ext>
            </a:extLst>
          </p:cNvPr>
          <p:cNvSpPr/>
          <p:nvPr/>
        </p:nvSpPr>
        <p:spPr>
          <a:xfrm>
            <a:off x="11265382" y="4813642"/>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D32BEA5-B292-4256-AFA6-F93667B06F98}"/>
              </a:ext>
            </a:extLst>
          </p:cNvPr>
          <p:cNvSpPr/>
          <p:nvPr/>
        </p:nvSpPr>
        <p:spPr>
          <a:xfrm>
            <a:off x="9446225" y="590190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89AE38C-8047-4B39-9C25-D47A33C0954E}"/>
              </a:ext>
            </a:extLst>
          </p:cNvPr>
          <p:cNvSpPr/>
          <p:nvPr/>
        </p:nvSpPr>
        <p:spPr>
          <a:xfrm>
            <a:off x="9816615" y="547943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6985001-B315-43B1-9A2C-852CECC9E3D7}"/>
              </a:ext>
            </a:extLst>
          </p:cNvPr>
          <p:cNvSpPr/>
          <p:nvPr/>
        </p:nvSpPr>
        <p:spPr>
          <a:xfrm>
            <a:off x="10314329" y="520887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A1A1DDD-1BA9-4845-925E-36203A52FC79}"/>
              </a:ext>
            </a:extLst>
          </p:cNvPr>
          <p:cNvSpPr/>
          <p:nvPr/>
        </p:nvSpPr>
        <p:spPr>
          <a:xfrm>
            <a:off x="10439721" y="4551525"/>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02BB064-9BAD-4468-9261-3F3CE43331A3}"/>
              </a:ext>
            </a:extLst>
          </p:cNvPr>
          <p:cNvSpPr/>
          <p:nvPr/>
        </p:nvSpPr>
        <p:spPr>
          <a:xfrm>
            <a:off x="10626844" y="488912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6672CFA-9C20-4ADF-9B84-AEE090C6C158}"/>
              </a:ext>
            </a:extLst>
          </p:cNvPr>
          <p:cNvSpPr/>
          <p:nvPr/>
        </p:nvSpPr>
        <p:spPr>
          <a:xfrm>
            <a:off x="9889923" y="514955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898562-6B09-42F3-B93D-A3B333021E1C}"/>
              </a:ext>
            </a:extLst>
          </p:cNvPr>
          <p:cNvSpPr/>
          <p:nvPr/>
        </p:nvSpPr>
        <p:spPr>
          <a:xfrm>
            <a:off x="9972874" y="580930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F75ACC1-671A-46FE-B1BC-4BC976EDA37B}"/>
              </a:ext>
            </a:extLst>
          </p:cNvPr>
          <p:cNvSpPr/>
          <p:nvPr/>
        </p:nvSpPr>
        <p:spPr>
          <a:xfrm>
            <a:off x="11265382" y="3977133"/>
            <a:ext cx="185195" cy="18519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80F81BC-462B-4F15-B088-64160885AC9B}"/>
              </a:ext>
            </a:extLst>
          </p:cNvPr>
          <p:cNvSpPr/>
          <p:nvPr/>
        </p:nvSpPr>
        <p:spPr>
          <a:xfrm>
            <a:off x="10812039" y="634077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A32A470-F3C5-4E75-B734-9583B6777D3C}"/>
              </a:ext>
            </a:extLst>
          </p:cNvPr>
          <p:cNvSpPr/>
          <p:nvPr/>
        </p:nvSpPr>
        <p:spPr>
          <a:xfrm>
            <a:off x="9631420" y="369934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CCF90EC-313B-4942-BEC5-445A424DE514}"/>
              </a:ext>
            </a:extLst>
          </p:cNvPr>
          <p:cNvSpPr/>
          <p:nvPr/>
        </p:nvSpPr>
        <p:spPr>
          <a:xfrm>
            <a:off x="11543175" y="562411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9E7D382-D12D-4AB2-8D8C-4CF8F9BA03D3}"/>
              </a:ext>
            </a:extLst>
          </p:cNvPr>
          <p:cNvSpPr/>
          <p:nvPr/>
        </p:nvSpPr>
        <p:spPr>
          <a:xfrm>
            <a:off x="8815408" y="4701994"/>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D7800BB-F7BF-45D2-9AC0-984A3BC69A0E}"/>
              </a:ext>
            </a:extLst>
          </p:cNvPr>
          <p:cNvSpPr/>
          <p:nvPr/>
        </p:nvSpPr>
        <p:spPr>
          <a:xfrm>
            <a:off x="10225586" y="4925767"/>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529FAF2-0915-4CAA-B113-BC20046D7B15}"/>
              </a:ext>
            </a:extLst>
          </p:cNvPr>
          <p:cNvSpPr/>
          <p:nvPr/>
        </p:nvSpPr>
        <p:spPr>
          <a:xfrm>
            <a:off x="11350260" y="6525966"/>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8636470-C737-4C6C-A205-4F78EF78E789}"/>
              </a:ext>
            </a:extLst>
          </p:cNvPr>
          <p:cNvSpPr/>
          <p:nvPr/>
        </p:nvSpPr>
        <p:spPr>
          <a:xfrm>
            <a:off x="10746450" y="393083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90327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FC00E-BF80-4002-959E-C82C387004E1}"/>
              </a:ext>
            </a:extLst>
          </p:cNvPr>
          <p:cNvSpPr>
            <a:spLocks noGrp="1"/>
          </p:cNvSpPr>
          <p:nvPr>
            <p:ph type="title"/>
          </p:nvPr>
        </p:nvSpPr>
        <p:spPr/>
        <p:txBody>
          <a:bodyPr/>
          <a:lstStyle/>
          <a:p>
            <a:r>
              <a:rPr lang="en-US" dirty="0"/>
              <a:t>RANSAC algorithm - step by step - 2</a:t>
            </a:r>
          </a:p>
        </p:txBody>
      </p:sp>
      <p:sp>
        <p:nvSpPr>
          <p:cNvPr id="3" name="Content Placeholder 2">
            <a:extLst>
              <a:ext uri="{FF2B5EF4-FFF2-40B4-BE49-F238E27FC236}">
                <a16:creationId xmlns:a16="http://schemas.microsoft.com/office/drawing/2014/main" id="{E6656AD7-EC02-41FC-9FEB-916F340D3D4B}"/>
              </a:ext>
            </a:extLst>
          </p:cNvPr>
          <p:cNvSpPr>
            <a:spLocks noGrp="1"/>
          </p:cNvSpPr>
          <p:nvPr>
            <p:ph idx="1"/>
          </p:nvPr>
        </p:nvSpPr>
        <p:spPr/>
        <p:txBody>
          <a:bodyPr/>
          <a:lstStyle/>
          <a:p>
            <a:pPr marL="0" indent="0">
              <a:buNone/>
            </a:pPr>
            <a:r>
              <a:rPr lang="en-US" b="1" dirty="0">
                <a:solidFill>
                  <a:sysClr val="windowText" lastClr="000000"/>
                </a:solidFill>
                <a:latin typeface="Consolas" pitchFamily="49" charset="0"/>
              </a:rPr>
              <a:t>Fit</a:t>
            </a:r>
            <a:r>
              <a:rPr lang="en-US" dirty="0">
                <a:solidFill>
                  <a:sysClr val="windowText" lastClr="000000"/>
                </a:solidFill>
                <a:latin typeface="Consolas" pitchFamily="49" charset="0"/>
              </a:rPr>
              <a:t> a model to the data subset.</a:t>
            </a:r>
          </a:p>
          <a:p>
            <a:endParaRPr lang="en-US" dirty="0"/>
          </a:p>
          <a:p>
            <a:r>
              <a:rPr lang="en-US" dirty="0"/>
              <a:t>Can be done using a chosen algorithm (for example LS).</a:t>
            </a:r>
          </a:p>
        </p:txBody>
      </p:sp>
      <p:sp>
        <p:nvSpPr>
          <p:cNvPr id="4" name="Oval 3">
            <a:extLst>
              <a:ext uri="{FF2B5EF4-FFF2-40B4-BE49-F238E27FC236}">
                <a16:creationId xmlns:a16="http://schemas.microsoft.com/office/drawing/2014/main" id="{13BA21B9-28F2-4AEC-B0B0-C08BC445B309}"/>
              </a:ext>
            </a:extLst>
          </p:cNvPr>
          <p:cNvSpPr/>
          <p:nvPr/>
        </p:nvSpPr>
        <p:spPr>
          <a:xfrm>
            <a:off x="9191583" y="6225512"/>
            <a:ext cx="185195" cy="18519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79A1E58-CC8D-4459-AB83-3545E8768615}"/>
              </a:ext>
            </a:extLst>
          </p:cNvPr>
          <p:cNvSpPr/>
          <p:nvPr/>
        </p:nvSpPr>
        <p:spPr>
          <a:xfrm>
            <a:off x="11265382" y="4813642"/>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4FF55A2-ED8A-490F-B04C-42D4E5E1FB03}"/>
              </a:ext>
            </a:extLst>
          </p:cNvPr>
          <p:cNvSpPr/>
          <p:nvPr/>
        </p:nvSpPr>
        <p:spPr>
          <a:xfrm>
            <a:off x="9446225" y="590190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EC37ABD-B176-4972-A4AE-7E4AD1C22E85}"/>
              </a:ext>
            </a:extLst>
          </p:cNvPr>
          <p:cNvSpPr/>
          <p:nvPr/>
        </p:nvSpPr>
        <p:spPr>
          <a:xfrm>
            <a:off x="9816615" y="547943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D4FA27C-F9E4-499C-B5A4-646032B299A2}"/>
              </a:ext>
            </a:extLst>
          </p:cNvPr>
          <p:cNvSpPr/>
          <p:nvPr/>
        </p:nvSpPr>
        <p:spPr>
          <a:xfrm>
            <a:off x="10314329" y="520887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91C83FB-ADFB-46BE-9550-2CAC85906B02}"/>
              </a:ext>
            </a:extLst>
          </p:cNvPr>
          <p:cNvSpPr/>
          <p:nvPr/>
        </p:nvSpPr>
        <p:spPr>
          <a:xfrm>
            <a:off x="10439721" y="4551525"/>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B2174C3-8B7E-4CB9-B673-BBD3A613335D}"/>
              </a:ext>
            </a:extLst>
          </p:cNvPr>
          <p:cNvSpPr/>
          <p:nvPr/>
        </p:nvSpPr>
        <p:spPr>
          <a:xfrm>
            <a:off x="10626844" y="488912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563CBCB-7E49-4C24-A5B2-3396C7ECFBCC}"/>
              </a:ext>
            </a:extLst>
          </p:cNvPr>
          <p:cNvSpPr/>
          <p:nvPr/>
        </p:nvSpPr>
        <p:spPr>
          <a:xfrm>
            <a:off x="9889923" y="514955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8D0924D-7B2A-4ADD-A264-1D0B83182FD2}"/>
              </a:ext>
            </a:extLst>
          </p:cNvPr>
          <p:cNvSpPr/>
          <p:nvPr/>
        </p:nvSpPr>
        <p:spPr>
          <a:xfrm>
            <a:off x="9972874" y="580930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ED90698-3CF0-4C35-8CA4-2F49492BBC17}"/>
              </a:ext>
            </a:extLst>
          </p:cNvPr>
          <p:cNvSpPr/>
          <p:nvPr/>
        </p:nvSpPr>
        <p:spPr>
          <a:xfrm>
            <a:off x="11265382" y="3977133"/>
            <a:ext cx="185195" cy="18519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923D977-CEFE-45EA-9BAA-8A9226B73BF1}"/>
              </a:ext>
            </a:extLst>
          </p:cNvPr>
          <p:cNvSpPr/>
          <p:nvPr/>
        </p:nvSpPr>
        <p:spPr>
          <a:xfrm>
            <a:off x="10812039" y="634077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CC520B5-5892-4986-A083-49551F7FDB14}"/>
              </a:ext>
            </a:extLst>
          </p:cNvPr>
          <p:cNvSpPr/>
          <p:nvPr/>
        </p:nvSpPr>
        <p:spPr>
          <a:xfrm>
            <a:off x="9631420" y="369934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3282F69-0AFF-4A08-9CB0-427F27BDFD9A}"/>
              </a:ext>
            </a:extLst>
          </p:cNvPr>
          <p:cNvSpPr/>
          <p:nvPr/>
        </p:nvSpPr>
        <p:spPr>
          <a:xfrm>
            <a:off x="11543175" y="562411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0821E2A-0A36-48A7-9832-754C2AB65F97}"/>
              </a:ext>
            </a:extLst>
          </p:cNvPr>
          <p:cNvSpPr/>
          <p:nvPr/>
        </p:nvSpPr>
        <p:spPr>
          <a:xfrm>
            <a:off x="8815408" y="4701994"/>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0A5EE0A-D3F4-491D-A58A-9629A78914CF}"/>
              </a:ext>
            </a:extLst>
          </p:cNvPr>
          <p:cNvSpPr/>
          <p:nvPr/>
        </p:nvSpPr>
        <p:spPr>
          <a:xfrm>
            <a:off x="10225586" y="4925767"/>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9C04E4A-F466-4742-82C0-C9229FBA3E92}"/>
              </a:ext>
            </a:extLst>
          </p:cNvPr>
          <p:cNvSpPr/>
          <p:nvPr/>
        </p:nvSpPr>
        <p:spPr>
          <a:xfrm>
            <a:off x="11350260" y="6525966"/>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9A3E621D-A66D-40AB-BB38-5AF0CFD35D60}"/>
              </a:ext>
            </a:extLst>
          </p:cNvPr>
          <p:cNvCxnSpPr>
            <a:cxnSpLocks/>
          </p:cNvCxnSpPr>
          <p:nvPr/>
        </p:nvCxnSpPr>
        <p:spPr>
          <a:xfrm flipH="1">
            <a:off x="9000603" y="3669030"/>
            <a:ext cx="2727767" cy="29495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DE42DB24-C224-480B-B2CD-7E832F855109}"/>
              </a:ext>
            </a:extLst>
          </p:cNvPr>
          <p:cNvSpPr/>
          <p:nvPr/>
        </p:nvSpPr>
        <p:spPr>
          <a:xfrm>
            <a:off x="10746450" y="393083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88764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B3DEC-FBA7-49B1-9A3C-5E60F2B811A1}"/>
              </a:ext>
            </a:extLst>
          </p:cNvPr>
          <p:cNvSpPr>
            <a:spLocks noGrp="1"/>
          </p:cNvSpPr>
          <p:nvPr>
            <p:ph type="title"/>
          </p:nvPr>
        </p:nvSpPr>
        <p:spPr/>
        <p:txBody>
          <a:bodyPr/>
          <a:lstStyle/>
          <a:p>
            <a:r>
              <a:rPr lang="en-US" dirty="0"/>
              <a:t>RANSAC algorithm - step by step - 3</a:t>
            </a:r>
          </a:p>
        </p:txBody>
      </p:sp>
      <p:sp>
        <p:nvSpPr>
          <p:cNvPr id="3" name="Content Placeholder 2">
            <a:extLst>
              <a:ext uri="{FF2B5EF4-FFF2-40B4-BE49-F238E27FC236}">
                <a16:creationId xmlns:a16="http://schemas.microsoft.com/office/drawing/2014/main" id="{44F76021-42D1-4DB4-B9BF-3BC6DFCA7087}"/>
              </a:ext>
            </a:extLst>
          </p:cNvPr>
          <p:cNvSpPr>
            <a:spLocks noGrp="1"/>
          </p:cNvSpPr>
          <p:nvPr>
            <p:ph idx="1"/>
          </p:nvPr>
        </p:nvSpPr>
        <p:spPr/>
        <p:txBody>
          <a:bodyPr/>
          <a:lstStyle/>
          <a:p>
            <a:pPr marL="0" indent="0">
              <a:buNone/>
            </a:pPr>
            <a:r>
              <a:rPr lang="en-US" b="1" dirty="0">
                <a:solidFill>
                  <a:sysClr val="windowText" lastClr="000000"/>
                </a:solidFill>
                <a:latin typeface="Consolas" pitchFamily="49" charset="0"/>
              </a:rPr>
              <a:t>find </a:t>
            </a:r>
            <a:r>
              <a:rPr lang="en-US" dirty="0">
                <a:solidFill>
                  <a:sysClr val="windowText" lastClr="000000"/>
                </a:solidFill>
                <a:latin typeface="Consolas" pitchFamily="49" charset="0"/>
              </a:rPr>
              <a:t>inliers that fit the given model.</a:t>
            </a:r>
          </a:p>
          <a:p>
            <a:r>
              <a:rPr lang="en-US" altLang="en-US" dirty="0">
                <a:solidFill>
                  <a:srgbClr val="222222"/>
                </a:solidFill>
                <a:latin typeface="Arial" panose="020B0604020202020204" pitchFamily="34" charset="0"/>
                <a:cs typeface="Arial" panose="020B0604020202020204" pitchFamily="34" charset="0"/>
              </a:rPr>
              <a:t>Test all dataset against the fitted model. Points that fit the estimated model well, according to some chosen</a:t>
            </a:r>
            <a:r>
              <a:rPr lang="en-US" altLang="en-US" dirty="0">
                <a:latin typeface="Arial" panose="020B0604020202020204" pitchFamily="34" charset="0"/>
                <a:cs typeface="Arial" panose="020B0604020202020204" pitchFamily="34" charset="0"/>
              </a:rPr>
              <a:t> loss function, are </a:t>
            </a:r>
            <a:r>
              <a:rPr lang="en-US" altLang="en-US" dirty="0">
                <a:solidFill>
                  <a:srgbClr val="222222"/>
                </a:solidFill>
                <a:latin typeface="Arial" panose="020B0604020202020204" pitchFamily="34" charset="0"/>
                <a:cs typeface="Arial" panose="020B0604020202020204" pitchFamily="34" charset="0"/>
              </a:rPr>
              <a:t>considered as part of the consensus set. This points are called </a:t>
            </a:r>
            <a:r>
              <a:rPr lang="en-US" altLang="en-US" b="1" dirty="0">
                <a:solidFill>
                  <a:srgbClr val="222222"/>
                </a:solidFill>
                <a:latin typeface="Arial" panose="020B0604020202020204" pitchFamily="34" charset="0"/>
                <a:cs typeface="Arial" panose="020B0604020202020204" pitchFamily="34" charset="0"/>
              </a:rPr>
              <a:t>inliers</a:t>
            </a:r>
            <a:r>
              <a:rPr lang="en-US" altLang="en-US" dirty="0">
                <a:solidFill>
                  <a:srgbClr val="222222"/>
                </a:solidFill>
                <a:latin typeface="Arial" panose="020B0604020202020204" pitchFamily="34" charset="0"/>
                <a:cs typeface="Arial" panose="020B0604020202020204" pitchFamily="34" charset="0"/>
              </a:rPr>
              <a:t>.</a:t>
            </a:r>
            <a:endParaRPr lang="en-US" b="1" dirty="0">
              <a:solidFill>
                <a:srgbClr val="222222"/>
              </a:solidFill>
              <a:latin typeface="Arial" panose="020B0604020202020204" pitchFamily="34" charset="0"/>
              <a:cs typeface="Arial" panose="020B0604020202020204" pitchFamily="34" charset="0"/>
            </a:endParaRPr>
          </a:p>
          <a:p>
            <a:r>
              <a:rPr lang="en-US" dirty="0">
                <a:solidFill>
                  <a:srgbClr val="222222"/>
                </a:solidFill>
                <a:latin typeface="Arial" panose="020B0604020202020204" pitchFamily="34" charset="0"/>
                <a:cs typeface="Arial" panose="020B0604020202020204" pitchFamily="34" charset="0"/>
              </a:rPr>
              <a:t>A possible loss function is MSE of the distances (same as TLS).</a:t>
            </a:r>
          </a:p>
          <a:p>
            <a:pPr lvl="1"/>
            <a:r>
              <a:rPr lang="en-US" dirty="0">
                <a:solidFill>
                  <a:srgbClr val="222222"/>
                </a:solidFill>
                <a:latin typeface="Arial" panose="020B0604020202020204" pitchFamily="34" charset="0"/>
                <a:cs typeface="Arial" panose="020B0604020202020204" pitchFamily="34" charset="0"/>
              </a:rPr>
              <a:t>Choose a threshold for the error: below this TH the datapoint will be consider as an inlier.</a:t>
            </a:r>
            <a:endParaRPr lang="en-US" dirty="0"/>
          </a:p>
        </p:txBody>
      </p:sp>
      <p:sp>
        <p:nvSpPr>
          <p:cNvPr id="27" name="Oval 26">
            <a:extLst>
              <a:ext uri="{FF2B5EF4-FFF2-40B4-BE49-F238E27FC236}">
                <a16:creationId xmlns:a16="http://schemas.microsoft.com/office/drawing/2014/main" id="{9503390A-603F-45A7-BC98-714EAB1AD8D1}"/>
              </a:ext>
            </a:extLst>
          </p:cNvPr>
          <p:cNvSpPr/>
          <p:nvPr/>
        </p:nvSpPr>
        <p:spPr>
          <a:xfrm>
            <a:off x="9191583" y="6225512"/>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7B7D2A3-E928-48E9-A4A2-32666E0D73C1}"/>
              </a:ext>
            </a:extLst>
          </p:cNvPr>
          <p:cNvSpPr/>
          <p:nvPr/>
        </p:nvSpPr>
        <p:spPr>
          <a:xfrm>
            <a:off x="11265382" y="4813642"/>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4971195-018A-4D20-8642-8C4FA6C866B1}"/>
              </a:ext>
            </a:extLst>
          </p:cNvPr>
          <p:cNvSpPr/>
          <p:nvPr/>
        </p:nvSpPr>
        <p:spPr>
          <a:xfrm>
            <a:off x="9446225" y="5901903"/>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E5A8FB8-AC17-426A-A8C2-B4271414E432}"/>
              </a:ext>
            </a:extLst>
          </p:cNvPr>
          <p:cNvSpPr/>
          <p:nvPr/>
        </p:nvSpPr>
        <p:spPr>
          <a:xfrm>
            <a:off x="9816615" y="5479430"/>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198C166-EA0B-4965-BEDD-C340EF0699EF}"/>
              </a:ext>
            </a:extLst>
          </p:cNvPr>
          <p:cNvSpPr/>
          <p:nvPr/>
        </p:nvSpPr>
        <p:spPr>
          <a:xfrm>
            <a:off x="10314329" y="5208870"/>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21AC196-4DB3-48FE-80FF-55E9A9508E5D}"/>
              </a:ext>
            </a:extLst>
          </p:cNvPr>
          <p:cNvSpPr/>
          <p:nvPr/>
        </p:nvSpPr>
        <p:spPr>
          <a:xfrm>
            <a:off x="10439721" y="4551525"/>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908B7F8-488D-4A4C-9189-EC46F7A4B91C}"/>
              </a:ext>
            </a:extLst>
          </p:cNvPr>
          <p:cNvSpPr/>
          <p:nvPr/>
        </p:nvSpPr>
        <p:spPr>
          <a:xfrm>
            <a:off x="10626844" y="4889120"/>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C15034E8-9398-47DB-9C68-B3B46E5DC013}"/>
              </a:ext>
            </a:extLst>
          </p:cNvPr>
          <p:cNvSpPr/>
          <p:nvPr/>
        </p:nvSpPr>
        <p:spPr>
          <a:xfrm>
            <a:off x="9889923" y="5149551"/>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E52B1551-59DA-4543-BC14-AE254B2F50E6}"/>
              </a:ext>
            </a:extLst>
          </p:cNvPr>
          <p:cNvSpPr/>
          <p:nvPr/>
        </p:nvSpPr>
        <p:spPr>
          <a:xfrm>
            <a:off x="9972874" y="5809308"/>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78231A1-09DA-4613-848B-FF7CD2DBE1E9}"/>
              </a:ext>
            </a:extLst>
          </p:cNvPr>
          <p:cNvSpPr/>
          <p:nvPr/>
        </p:nvSpPr>
        <p:spPr>
          <a:xfrm>
            <a:off x="11265382" y="3977133"/>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4927E30-EA66-4482-8187-6D2EC7717DD8}"/>
              </a:ext>
            </a:extLst>
          </p:cNvPr>
          <p:cNvSpPr/>
          <p:nvPr/>
        </p:nvSpPr>
        <p:spPr>
          <a:xfrm>
            <a:off x="10812039" y="634077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926A8E9-B249-4723-8A45-47CE8EF4FBDB}"/>
              </a:ext>
            </a:extLst>
          </p:cNvPr>
          <p:cNvSpPr/>
          <p:nvPr/>
        </p:nvSpPr>
        <p:spPr>
          <a:xfrm>
            <a:off x="9631420" y="369934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08DD35AC-9847-44DE-856D-7BBC2213B050}"/>
              </a:ext>
            </a:extLst>
          </p:cNvPr>
          <p:cNvSpPr/>
          <p:nvPr/>
        </p:nvSpPr>
        <p:spPr>
          <a:xfrm>
            <a:off x="11543175" y="562411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EC627C5-2D76-45D2-A47E-4D8DF764275C}"/>
              </a:ext>
            </a:extLst>
          </p:cNvPr>
          <p:cNvSpPr/>
          <p:nvPr/>
        </p:nvSpPr>
        <p:spPr>
          <a:xfrm>
            <a:off x="8815408" y="4701994"/>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D6597EB1-395B-4673-AC5D-EC531044FDB3}"/>
              </a:ext>
            </a:extLst>
          </p:cNvPr>
          <p:cNvSpPr/>
          <p:nvPr/>
        </p:nvSpPr>
        <p:spPr>
          <a:xfrm>
            <a:off x="10225586" y="4925767"/>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9B5E1366-C54F-43DA-8506-036D709A1F3F}"/>
              </a:ext>
            </a:extLst>
          </p:cNvPr>
          <p:cNvSpPr/>
          <p:nvPr/>
        </p:nvSpPr>
        <p:spPr>
          <a:xfrm>
            <a:off x="11350260" y="6525966"/>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71934141-14D9-4564-8150-3110051CF9FE}"/>
              </a:ext>
            </a:extLst>
          </p:cNvPr>
          <p:cNvCxnSpPr>
            <a:cxnSpLocks/>
          </p:cNvCxnSpPr>
          <p:nvPr/>
        </p:nvCxnSpPr>
        <p:spPr>
          <a:xfrm flipH="1">
            <a:off x="9261032" y="3869108"/>
            <a:ext cx="2727768" cy="293127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134F979-946F-434E-89BC-93412479B6BB}"/>
              </a:ext>
            </a:extLst>
          </p:cNvPr>
          <p:cNvCxnSpPr>
            <a:cxnSpLocks/>
          </p:cNvCxnSpPr>
          <p:nvPr/>
        </p:nvCxnSpPr>
        <p:spPr>
          <a:xfrm flipH="1">
            <a:off x="8740174" y="3460387"/>
            <a:ext cx="2727768" cy="293127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7" name="Left Brace 46">
            <a:extLst>
              <a:ext uri="{FF2B5EF4-FFF2-40B4-BE49-F238E27FC236}">
                <a16:creationId xmlns:a16="http://schemas.microsoft.com/office/drawing/2014/main" id="{92817648-5238-46CC-AF3A-09E1A7BFCDC2}"/>
              </a:ext>
            </a:extLst>
          </p:cNvPr>
          <p:cNvSpPr/>
          <p:nvPr/>
        </p:nvSpPr>
        <p:spPr>
          <a:xfrm rot="18911021">
            <a:off x="8646906" y="6456759"/>
            <a:ext cx="227636" cy="323977"/>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Rectangle 47">
            <a:extLst>
              <a:ext uri="{FF2B5EF4-FFF2-40B4-BE49-F238E27FC236}">
                <a16:creationId xmlns:a16="http://schemas.microsoft.com/office/drawing/2014/main" id="{71AD486F-E15B-452B-A5DB-BBD5B28B8F7F}"/>
              </a:ext>
            </a:extLst>
          </p:cNvPr>
          <p:cNvSpPr/>
          <p:nvPr/>
        </p:nvSpPr>
        <p:spPr>
          <a:xfrm>
            <a:off x="8269466" y="6519446"/>
            <a:ext cx="415762" cy="338554"/>
          </a:xfrm>
          <a:prstGeom prst="rect">
            <a:avLst/>
          </a:prstGeom>
          <a:noFill/>
        </p:spPr>
        <p:txBody>
          <a:bodyPr wrap="squar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TH</a:t>
            </a:r>
          </a:p>
        </p:txBody>
      </p:sp>
      <p:sp>
        <p:nvSpPr>
          <p:cNvPr id="49" name="Oval 48">
            <a:extLst>
              <a:ext uri="{FF2B5EF4-FFF2-40B4-BE49-F238E27FC236}">
                <a16:creationId xmlns:a16="http://schemas.microsoft.com/office/drawing/2014/main" id="{C705F065-DE9F-43F0-B2E5-21BB276883DE}"/>
              </a:ext>
            </a:extLst>
          </p:cNvPr>
          <p:cNvSpPr/>
          <p:nvPr/>
        </p:nvSpPr>
        <p:spPr>
          <a:xfrm>
            <a:off x="10746450" y="393083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4DA22BB1-23D2-45B1-B7C3-3F8687150E1B}"/>
              </a:ext>
            </a:extLst>
          </p:cNvPr>
          <p:cNvCxnSpPr>
            <a:cxnSpLocks/>
          </p:cNvCxnSpPr>
          <p:nvPr/>
        </p:nvCxnSpPr>
        <p:spPr>
          <a:xfrm flipH="1">
            <a:off x="9000603" y="3669030"/>
            <a:ext cx="2727767" cy="29495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3446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B3DEC-FBA7-49B1-9A3C-5E60F2B811A1}"/>
              </a:ext>
            </a:extLst>
          </p:cNvPr>
          <p:cNvSpPr>
            <a:spLocks noGrp="1"/>
          </p:cNvSpPr>
          <p:nvPr>
            <p:ph type="title"/>
          </p:nvPr>
        </p:nvSpPr>
        <p:spPr/>
        <p:txBody>
          <a:bodyPr/>
          <a:lstStyle/>
          <a:p>
            <a:r>
              <a:rPr lang="en-US" dirty="0"/>
              <a:t>RANSAC algorithm - step by step - 4</a:t>
            </a:r>
          </a:p>
        </p:txBody>
      </p:sp>
      <p:sp>
        <p:nvSpPr>
          <p:cNvPr id="3" name="Content Placeholder 2">
            <a:extLst>
              <a:ext uri="{FF2B5EF4-FFF2-40B4-BE49-F238E27FC236}">
                <a16:creationId xmlns:a16="http://schemas.microsoft.com/office/drawing/2014/main" id="{44F76021-42D1-4DB4-B9BF-3BC6DFCA7087}"/>
              </a:ext>
            </a:extLst>
          </p:cNvPr>
          <p:cNvSpPr>
            <a:spLocks noGrp="1"/>
          </p:cNvSpPr>
          <p:nvPr>
            <p:ph idx="1"/>
          </p:nvPr>
        </p:nvSpPr>
        <p:spPr/>
        <p:txBody>
          <a:bodyPr/>
          <a:lstStyle/>
          <a:p>
            <a:pPr marL="0" indent="0">
              <a:buNone/>
            </a:pPr>
            <a:r>
              <a:rPr lang="en-US" b="1" dirty="0">
                <a:solidFill>
                  <a:sysClr val="windowText" lastClr="000000"/>
                </a:solidFill>
                <a:latin typeface="Consolas" pitchFamily="49" charset="0"/>
              </a:rPr>
              <a:t>if</a:t>
            </a:r>
            <a:r>
              <a:rPr lang="en-US" dirty="0">
                <a:solidFill>
                  <a:sysClr val="windowText" lastClr="000000"/>
                </a:solidFill>
                <a:latin typeface="Consolas" pitchFamily="49" charset="0"/>
              </a:rPr>
              <a:t> </a:t>
            </a:r>
            <a:r>
              <a:rPr lang="en-US" dirty="0" err="1">
                <a:solidFill>
                  <a:sysClr val="windowText" lastClr="000000"/>
                </a:solidFill>
                <a:latin typeface="Consolas" pitchFamily="49" charset="0"/>
              </a:rPr>
              <a:t>number_inliers</a:t>
            </a:r>
            <a:r>
              <a:rPr lang="en-US" dirty="0">
                <a:solidFill>
                  <a:sysClr val="windowText" lastClr="000000"/>
                </a:solidFill>
                <a:latin typeface="Consolas" pitchFamily="49" charset="0"/>
              </a:rPr>
              <a:t> is bigger than the old best model </a:t>
            </a:r>
            <a:r>
              <a:rPr lang="en-US" dirty="0" err="1">
                <a:solidFill>
                  <a:sysClr val="windowText" lastClr="000000"/>
                </a:solidFill>
                <a:latin typeface="Consolas" pitchFamily="49" charset="0"/>
              </a:rPr>
              <a:t>number_inliers</a:t>
            </a:r>
            <a:r>
              <a:rPr lang="en-US" dirty="0">
                <a:solidFill>
                  <a:sysClr val="windowText" lastClr="000000"/>
                </a:solidFill>
                <a:latin typeface="Consolas" pitchFamily="49" charset="0"/>
              </a:rPr>
              <a:t>:</a:t>
            </a:r>
          </a:p>
          <a:p>
            <a:pPr marL="0" indent="0">
              <a:buNone/>
            </a:pPr>
            <a:r>
              <a:rPr lang="en-US" b="1" dirty="0">
                <a:solidFill>
                  <a:sysClr val="windowText" lastClr="000000"/>
                </a:solidFill>
                <a:latin typeface="Consolas" pitchFamily="49" charset="0"/>
              </a:rPr>
              <a:t>	Save</a:t>
            </a:r>
            <a:r>
              <a:rPr lang="en-US" dirty="0">
                <a:solidFill>
                  <a:sysClr val="windowText" lastClr="000000"/>
                </a:solidFill>
                <a:latin typeface="Consolas" pitchFamily="49" charset="0"/>
              </a:rPr>
              <a:t> as best model</a:t>
            </a:r>
          </a:p>
          <a:p>
            <a:r>
              <a:rPr lang="en-US" dirty="0">
                <a:solidFill>
                  <a:srgbClr val="222222"/>
                </a:solidFill>
                <a:latin typeface="Arial" panose="020B0604020202020204" pitchFamily="34" charset="0"/>
                <a:cs typeface="Arial" panose="020B0604020202020204" pitchFamily="34" charset="0"/>
              </a:rPr>
              <a:t>Trivial… </a:t>
            </a:r>
          </a:p>
          <a:p>
            <a:r>
              <a:rPr lang="en-US" dirty="0">
                <a:solidFill>
                  <a:srgbClr val="222222"/>
                </a:solidFill>
                <a:latin typeface="Arial" panose="020B0604020202020204" pitchFamily="34" charset="0"/>
                <a:cs typeface="Arial" panose="020B0604020202020204" pitchFamily="34" charset="0"/>
              </a:rPr>
              <a:t>An improvement to the final step can be iteratively re-fitting the model with all inliers to find a better describing model.</a:t>
            </a:r>
            <a:endParaRPr lang="en-US" dirty="0"/>
          </a:p>
        </p:txBody>
      </p:sp>
      <p:sp>
        <p:nvSpPr>
          <p:cNvPr id="5" name="Oval 4">
            <a:extLst>
              <a:ext uri="{FF2B5EF4-FFF2-40B4-BE49-F238E27FC236}">
                <a16:creationId xmlns:a16="http://schemas.microsoft.com/office/drawing/2014/main" id="{15437364-260E-48DA-B836-F11E5CA9D95A}"/>
              </a:ext>
            </a:extLst>
          </p:cNvPr>
          <p:cNvSpPr/>
          <p:nvPr/>
        </p:nvSpPr>
        <p:spPr>
          <a:xfrm>
            <a:off x="9191583" y="6225512"/>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B77885A-FE6A-46F7-8D8A-20B48826CC7B}"/>
              </a:ext>
            </a:extLst>
          </p:cNvPr>
          <p:cNvSpPr/>
          <p:nvPr/>
        </p:nvSpPr>
        <p:spPr>
          <a:xfrm>
            <a:off x="11265382" y="4813642"/>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8F11992-C900-4B5F-91E7-A1B87633753C}"/>
              </a:ext>
            </a:extLst>
          </p:cNvPr>
          <p:cNvSpPr/>
          <p:nvPr/>
        </p:nvSpPr>
        <p:spPr>
          <a:xfrm>
            <a:off x="9446225" y="5901903"/>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11E450E-C28D-4556-9A4E-926AA532E71F}"/>
              </a:ext>
            </a:extLst>
          </p:cNvPr>
          <p:cNvSpPr/>
          <p:nvPr/>
        </p:nvSpPr>
        <p:spPr>
          <a:xfrm>
            <a:off x="9816615" y="5479430"/>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CAE91ED-D05F-4460-8811-3B4706A95A4A}"/>
              </a:ext>
            </a:extLst>
          </p:cNvPr>
          <p:cNvSpPr/>
          <p:nvPr/>
        </p:nvSpPr>
        <p:spPr>
          <a:xfrm>
            <a:off x="10314329" y="5208870"/>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FA1B410-4407-410A-B571-5974B6708F11}"/>
              </a:ext>
            </a:extLst>
          </p:cNvPr>
          <p:cNvSpPr/>
          <p:nvPr/>
        </p:nvSpPr>
        <p:spPr>
          <a:xfrm>
            <a:off x="10439721" y="4551525"/>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A1E6093-C48C-4DD7-9591-4EAB21F21F55}"/>
              </a:ext>
            </a:extLst>
          </p:cNvPr>
          <p:cNvSpPr/>
          <p:nvPr/>
        </p:nvSpPr>
        <p:spPr>
          <a:xfrm>
            <a:off x="10626844" y="4889120"/>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60DEBFC-91CF-48CC-9173-B015BA09BE9E}"/>
              </a:ext>
            </a:extLst>
          </p:cNvPr>
          <p:cNvSpPr/>
          <p:nvPr/>
        </p:nvSpPr>
        <p:spPr>
          <a:xfrm>
            <a:off x="9889923" y="5149551"/>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CB3C0C1-A027-4493-85BB-C46DF1C4214F}"/>
              </a:ext>
            </a:extLst>
          </p:cNvPr>
          <p:cNvSpPr/>
          <p:nvPr/>
        </p:nvSpPr>
        <p:spPr>
          <a:xfrm>
            <a:off x="9972874" y="5809308"/>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F14E69A-41D1-44A8-BA2D-6B3E32D822B2}"/>
              </a:ext>
            </a:extLst>
          </p:cNvPr>
          <p:cNvSpPr/>
          <p:nvPr/>
        </p:nvSpPr>
        <p:spPr>
          <a:xfrm>
            <a:off x="11265382" y="3977133"/>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2D22DD7-3717-41E0-BD22-7840561C1E92}"/>
              </a:ext>
            </a:extLst>
          </p:cNvPr>
          <p:cNvSpPr/>
          <p:nvPr/>
        </p:nvSpPr>
        <p:spPr>
          <a:xfrm>
            <a:off x="10812039" y="634077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D36B8FE-31F7-4537-9D65-2DD6E49A976B}"/>
              </a:ext>
            </a:extLst>
          </p:cNvPr>
          <p:cNvSpPr/>
          <p:nvPr/>
        </p:nvSpPr>
        <p:spPr>
          <a:xfrm>
            <a:off x="9631420" y="369934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5FC1A85-4575-426F-9C10-39ED01CEEEFF}"/>
              </a:ext>
            </a:extLst>
          </p:cNvPr>
          <p:cNvSpPr/>
          <p:nvPr/>
        </p:nvSpPr>
        <p:spPr>
          <a:xfrm>
            <a:off x="11543175" y="562411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65D5C82-55A1-465E-8E7A-3862E7480BCF}"/>
              </a:ext>
            </a:extLst>
          </p:cNvPr>
          <p:cNvSpPr/>
          <p:nvPr/>
        </p:nvSpPr>
        <p:spPr>
          <a:xfrm>
            <a:off x="8815408" y="4701994"/>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253A57E-E603-462A-8255-5A931C16EB46}"/>
              </a:ext>
            </a:extLst>
          </p:cNvPr>
          <p:cNvSpPr/>
          <p:nvPr/>
        </p:nvSpPr>
        <p:spPr>
          <a:xfrm>
            <a:off x="10746450" y="3930838"/>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B3D8BEB-AD7B-4540-B611-9EC14FCC23AC}"/>
              </a:ext>
            </a:extLst>
          </p:cNvPr>
          <p:cNvSpPr/>
          <p:nvPr/>
        </p:nvSpPr>
        <p:spPr>
          <a:xfrm>
            <a:off x="10225586" y="4925767"/>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B2582E5-DF99-4841-90F8-00E14E5DC7C3}"/>
              </a:ext>
            </a:extLst>
          </p:cNvPr>
          <p:cNvSpPr/>
          <p:nvPr/>
        </p:nvSpPr>
        <p:spPr>
          <a:xfrm>
            <a:off x="11350260" y="6525966"/>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628D8122-6DBE-4AC6-A7D9-FF572ABEF0E3}"/>
              </a:ext>
            </a:extLst>
          </p:cNvPr>
          <p:cNvCxnSpPr>
            <a:cxnSpLocks/>
          </p:cNvCxnSpPr>
          <p:nvPr/>
        </p:nvCxnSpPr>
        <p:spPr>
          <a:xfrm flipH="1">
            <a:off x="9000603" y="3576577"/>
            <a:ext cx="2542572" cy="30419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E31A15C-BC82-43CF-AC7F-7058D98922BD}"/>
              </a:ext>
            </a:extLst>
          </p:cNvPr>
          <p:cNvCxnSpPr>
            <a:cxnSpLocks/>
          </p:cNvCxnSpPr>
          <p:nvPr/>
        </p:nvCxnSpPr>
        <p:spPr>
          <a:xfrm flipH="1">
            <a:off x="9323150" y="3793433"/>
            <a:ext cx="2542572" cy="304198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1B8A64C-8353-4FD8-92DD-349398B4745C}"/>
              </a:ext>
            </a:extLst>
          </p:cNvPr>
          <p:cNvCxnSpPr>
            <a:cxnSpLocks/>
          </p:cNvCxnSpPr>
          <p:nvPr/>
        </p:nvCxnSpPr>
        <p:spPr>
          <a:xfrm flipH="1">
            <a:off x="8674039" y="3378881"/>
            <a:ext cx="2542572" cy="304198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0269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534F0-A13A-4E1C-9809-57BC96564575}"/>
              </a:ext>
            </a:extLst>
          </p:cNvPr>
          <p:cNvSpPr>
            <a:spLocks noGrp="1"/>
          </p:cNvSpPr>
          <p:nvPr>
            <p:ph type="title"/>
          </p:nvPr>
        </p:nvSpPr>
        <p:spPr/>
        <p:txBody>
          <a:bodyPr/>
          <a:lstStyle/>
          <a:p>
            <a:r>
              <a:rPr lang="en-US" dirty="0"/>
              <a:t>What is curve fitting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900A9A-B55F-4DD8-BF20-C45C181BDCFC}"/>
                  </a:ext>
                </a:extLst>
              </p:cNvPr>
              <p:cNvSpPr>
                <a:spLocks noGrp="1"/>
              </p:cNvSpPr>
              <p:nvPr>
                <p:ph idx="1"/>
              </p:nvPr>
            </p:nvSpPr>
            <p:spPr/>
            <p:txBody>
              <a:bodyPr/>
              <a:lstStyle/>
              <a:p>
                <a:r>
                  <a:rPr lang="en-US" b="1" dirty="0"/>
                  <a:t>Curve fitting</a:t>
                </a:r>
                <a:r>
                  <a:rPr lang="en-US" dirty="0"/>
                  <a:t> is the process of constructing a curve, or mathematical function, that has the best fit to a series of data points. [Wikipedia]</a:t>
                </a:r>
              </a:p>
              <a:p>
                <a:r>
                  <a:rPr lang="en-US" dirty="0"/>
                  <a:t>Input:</a:t>
                </a:r>
                <a:r>
                  <a:rPr lang="en-US" b="1" dirty="0"/>
                  <a:t> </a:t>
                </a:r>
                <a:r>
                  <a:rPr lang="en-US" dirty="0"/>
                  <a:t>dataset (e.g.: </a:t>
                </a:r>
                <a14:m>
                  <m:oMath xmlns:m="http://schemas.openxmlformats.org/officeDocument/2006/math">
                    <m:sSub>
                      <m:sSubPr>
                        <m:ctrlPr>
                          <a:rPr lang="en-US" b="0" i="1" smtClean="0">
                            <a:latin typeface="Cambria Math" panose="02040503050406030204" pitchFamily="18" charset="0"/>
                          </a:rPr>
                        </m:ctrlPr>
                      </m:sSubPr>
                      <m:e>
                        <m:r>
                          <a:rPr lang="en-US">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e>
                      <m:sub>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𝑁</m:t>
                        </m:r>
                      </m:sub>
                    </m:sSub>
                    <m:r>
                      <a:rPr lang="en-US" b="1" i="0" smtClean="0">
                        <a:latin typeface="Cambria Math" panose="02040503050406030204" pitchFamily="18" charset="0"/>
                      </a:rPr>
                      <m:t> </m:t>
                    </m:r>
                  </m:oMath>
                </a14:m>
                <a:r>
                  <a:rPr lang="en-US" dirty="0"/>
                  <a:t>in 2D).</a:t>
                </a:r>
              </a:p>
              <a:p>
                <a:r>
                  <a:rPr lang="en-US" dirty="0"/>
                  <a:t>Output:</a:t>
                </a:r>
                <a:r>
                  <a:rPr lang="en-US" b="1" dirty="0"/>
                  <a:t> </a:t>
                </a:r>
                <a:r>
                  <a:rPr lang="en-US" dirty="0"/>
                  <a:t>best representing function (e.g.: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oMath>
                </a14:m>
                <a:r>
                  <a:rPr lang="en-US" dirty="0"/>
                  <a:t> ).</a:t>
                </a:r>
              </a:p>
              <a:p>
                <a:endParaRPr lang="en-US" dirty="0"/>
              </a:p>
              <a:p>
                <a:r>
                  <a:rPr lang="en-US" dirty="0"/>
                  <a:t>This problem sometimes also called </a:t>
                </a:r>
                <a:r>
                  <a:rPr lang="en-US" b="1" dirty="0"/>
                  <a:t>Regression.</a:t>
                </a:r>
              </a:p>
            </p:txBody>
          </p:sp>
        </mc:Choice>
        <mc:Fallback xmlns="">
          <p:sp>
            <p:nvSpPr>
              <p:cNvPr id="3" name="Content Placeholder 2">
                <a:extLst>
                  <a:ext uri="{FF2B5EF4-FFF2-40B4-BE49-F238E27FC236}">
                    <a16:creationId xmlns:a16="http://schemas.microsoft.com/office/drawing/2014/main" id="{7A900A9A-B55F-4DD8-BF20-C45C181BDCFC}"/>
                  </a:ext>
                </a:extLst>
              </p:cNvPr>
              <p:cNvSpPr>
                <a:spLocks noGrp="1" noRot="1" noChangeAspect="1" noMove="1" noResize="1" noEditPoints="1" noAdjustHandles="1" noChangeArrowheads="1" noChangeShapeType="1" noTextEdit="1"/>
              </p:cNvSpPr>
              <p:nvPr>
                <p:ph idx="1"/>
              </p:nvPr>
            </p:nvSpPr>
            <p:spPr>
              <a:blipFill>
                <a:blip r:embed="rId2"/>
                <a:stretch>
                  <a:fillRect l="-931" t="-959" r="-982"/>
                </a:stretch>
              </a:blipFill>
            </p:spPr>
            <p:txBody>
              <a:bodyPr/>
              <a:lstStyle/>
              <a:p>
                <a:r>
                  <a:rPr lang="en-US">
                    <a:noFill/>
                  </a:rPr>
                  <a:t> </a:t>
                </a:r>
              </a:p>
            </p:txBody>
          </p:sp>
        </mc:Fallback>
      </mc:AlternateContent>
    </p:spTree>
    <p:extLst>
      <p:ext uri="{BB962C8B-B14F-4D97-AF65-F5344CB8AC3E}">
        <p14:creationId xmlns:p14="http://schemas.microsoft.com/office/powerpoint/2010/main" val="9494709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4E52C-9597-4CC3-9CF4-A107B37A1654}"/>
              </a:ext>
            </a:extLst>
          </p:cNvPr>
          <p:cNvSpPr>
            <a:spLocks noGrp="1"/>
          </p:cNvSpPr>
          <p:nvPr>
            <p:ph type="title"/>
          </p:nvPr>
        </p:nvSpPr>
        <p:spPr/>
        <p:txBody>
          <a:bodyPr/>
          <a:lstStyle/>
          <a:p>
            <a:r>
              <a:rPr lang="en-US" dirty="0"/>
              <a:t>RANSAC algorithm - step by step - 0</a:t>
            </a:r>
          </a:p>
        </p:txBody>
      </p:sp>
      <p:sp>
        <p:nvSpPr>
          <p:cNvPr id="3" name="Content Placeholder 2">
            <a:extLst>
              <a:ext uri="{FF2B5EF4-FFF2-40B4-BE49-F238E27FC236}">
                <a16:creationId xmlns:a16="http://schemas.microsoft.com/office/drawing/2014/main" id="{79587281-3FB5-4688-AD53-B4F16F06651C}"/>
              </a:ext>
            </a:extLst>
          </p:cNvPr>
          <p:cNvSpPr>
            <a:spLocks noGrp="1"/>
          </p:cNvSpPr>
          <p:nvPr>
            <p:ph idx="1"/>
          </p:nvPr>
        </p:nvSpPr>
        <p:spPr/>
        <p:txBody>
          <a:bodyPr>
            <a:normAutofit/>
          </a:bodyPr>
          <a:lstStyle/>
          <a:p>
            <a:pPr marL="0" indent="0">
              <a:buNone/>
            </a:pPr>
            <a:r>
              <a:rPr lang="en-US" b="1" dirty="0">
                <a:solidFill>
                  <a:sysClr val="windowText" lastClr="000000"/>
                </a:solidFill>
                <a:latin typeface="Consolas" pitchFamily="49" charset="0"/>
              </a:rPr>
              <a:t>While</a:t>
            </a:r>
            <a:r>
              <a:rPr lang="en-US" dirty="0">
                <a:solidFill>
                  <a:sysClr val="windowText" lastClr="000000"/>
                </a:solidFill>
                <a:latin typeface="Consolas" pitchFamily="49" charset="0"/>
              </a:rPr>
              <a:t> searching for best model fit:</a:t>
            </a:r>
          </a:p>
          <a:p>
            <a:pPr marL="0" indent="0">
              <a:buNone/>
            </a:pPr>
            <a:endParaRPr lang="en-US" dirty="0"/>
          </a:p>
          <a:p>
            <a:r>
              <a:rPr lang="en-US" dirty="0"/>
              <a:t>How do we know when to stop? How much we need to iterate before getting the best model?</a:t>
            </a:r>
          </a:p>
          <a:p>
            <a:r>
              <a:rPr lang="en-US" dirty="0"/>
              <a:t>Let’s look at a possible statistical model for this question.</a:t>
            </a:r>
          </a:p>
        </p:txBody>
      </p:sp>
    </p:spTree>
    <p:extLst>
      <p:ext uri="{BB962C8B-B14F-4D97-AF65-F5344CB8AC3E}">
        <p14:creationId xmlns:p14="http://schemas.microsoft.com/office/powerpoint/2010/main" val="20822923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78AFF-8EC5-464F-A58B-69EB511A09F2}"/>
              </a:ext>
            </a:extLst>
          </p:cNvPr>
          <p:cNvSpPr>
            <a:spLocks noGrp="1"/>
          </p:cNvSpPr>
          <p:nvPr>
            <p:ph type="title"/>
          </p:nvPr>
        </p:nvSpPr>
        <p:spPr/>
        <p:txBody>
          <a:bodyPr/>
          <a:lstStyle/>
          <a:p>
            <a:r>
              <a:rPr lang="en-US" dirty="0"/>
              <a:t>RANSAC convergence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694459-F025-4A02-96CE-19FC6E486B20}"/>
                  </a:ext>
                </a:extLst>
              </p:cNvPr>
              <p:cNvSpPr>
                <a:spLocks noGrp="1"/>
              </p:cNvSpPr>
              <p:nvPr>
                <p:ph idx="1"/>
              </p:nvPr>
            </p:nvSpPr>
            <p:spPr/>
            <p:txBody>
              <a:bodyPr/>
              <a:lstStyle/>
              <a:p>
                <a:r>
                  <a:rPr lang="en-US" dirty="0"/>
                  <a:t>Denote</a:t>
                </a:r>
              </a:p>
              <a:p>
                <a:pPr marL="0" indent="0">
                  <a:buNone/>
                </a:pPr>
                <a14:m>
                  <m:oMath xmlns:m="http://schemas.openxmlformats.org/officeDocument/2006/math">
                    <m:r>
                      <a:rPr lang="en-US" i="1">
                        <a:latin typeface="Cambria Math" panose="02040503050406030204" pitchFamily="18" charset="0"/>
                      </a:rPr>
                      <m:t>𝜔</m:t>
                    </m:r>
                    <m:r>
                      <a:rPr lang="en-US">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 </m:t>
                        </m:r>
                        <m:r>
                          <a:rPr lang="en-US" i="1">
                            <a:latin typeface="Cambria Math" panose="02040503050406030204" pitchFamily="18" charset="0"/>
                          </a:rPr>
                          <m:t>𝑖𝑛𝑙𝑖𝑒𝑟𝑠</m:t>
                        </m:r>
                      </m:num>
                      <m:den>
                        <m:r>
                          <a:rPr lang="en-US" i="1">
                            <a:latin typeface="Cambria Math" panose="02040503050406030204" pitchFamily="18" charset="0"/>
                          </a:rPr>
                          <m:t># </m:t>
                        </m:r>
                        <m:r>
                          <a:rPr lang="en-US" i="1">
                            <a:latin typeface="Cambria Math" panose="02040503050406030204" pitchFamily="18" charset="0"/>
                          </a:rPr>
                          <m:t>𝑡𝑜𝑡𝑎𝑙</m:t>
                        </m:r>
                        <m:r>
                          <a:rPr lang="en-US" i="1">
                            <a:latin typeface="Cambria Math" panose="02040503050406030204" pitchFamily="18" charset="0"/>
                          </a:rPr>
                          <m:t> </m:t>
                        </m:r>
                        <m:r>
                          <a:rPr lang="en-US" i="1">
                            <a:latin typeface="Cambria Math" panose="02040503050406030204" pitchFamily="18" charset="0"/>
                          </a:rPr>
                          <m:t>𝑑𝑎𝑡𝑎𝑝𝑜𝑖𝑛𝑡𝑠</m:t>
                        </m:r>
                      </m:den>
                    </m:f>
                  </m:oMath>
                </a14:m>
                <a:r>
                  <a:rPr lang="en-US" dirty="0"/>
                  <a:t> :</a:t>
                </a:r>
              </a:p>
              <a:p>
                <a:pPr lvl="1"/>
                <a:r>
                  <a:rPr lang="en-US" dirty="0"/>
                  <a:t>getting </a:t>
                </a:r>
                <a14:m>
                  <m:oMath xmlns:m="http://schemas.openxmlformats.org/officeDocument/2006/math">
                    <m:r>
                      <a:rPr lang="en-US" i="1">
                        <a:latin typeface="Cambria Math" panose="02040503050406030204" pitchFamily="18" charset="0"/>
                      </a:rPr>
                      <m:t>𝜔</m:t>
                    </m:r>
                  </m:oMath>
                </a14:m>
                <a:r>
                  <a:rPr lang="en-US" dirty="0"/>
                  <a:t> ratio will be considered as reaching the best model.</a:t>
                </a:r>
              </a:p>
              <a:p>
                <a:pPr lvl="1"/>
                <a:r>
                  <a:rPr lang="en-US" dirty="0"/>
                  <a:t>This ratio is usually user specified according to dataset properties (or educated guess). </a:t>
                </a:r>
              </a:p>
              <a:p>
                <a:pPr marL="0" indent="0">
                  <a:buNone/>
                </a:pP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oMath>
                </a14:m>
                <a:r>
                  <a:rPr lang="en-US" dirty="0"/>
                  <a:t> number of iterations (will be calculated).</a:t>
                </a:r>
              </a:p>
              <a:p>
                <a:pPr marL="0" indent="0">
                  <a:buNone/>
                </a:pPr>
                <a14:m>
                  <m:oMath xmlns:m="http://schemas.openxmlformats.org/officeDocument/2006/math">
                    <m:r>
                      <a:rPr lang="en-US" i="1">
                        <a:latin typeface="Cambria Math" panose="02040503050406030204" pitchFamily="18" charset="0"/>
                      </a:rPr>
                      <m:t>𝑝</m:t>
                    </m:r>
                    <m:r>
                      <a:rPr lang="en-US">
                        <a:latin typeface="Cambria Math" panose="02040503050406030204" pitchFamily="18" charset="0"/>
                      </a:rPr>
                      <m:t>:</m:t>
                    </m:r>
                  </m:oMath>
                </a14:m>
                <a:r>
                  <a:rPr lang="en-US" dirty="0"/>
                  <a:t> percentage chance of achieving best model in chosen </a:t>
                </a:r>
                <a14:m>
                  <m:oMath xmlns:m="http://schemas.openxmlformats.org/officeDocument/2006/math">
                    <m:r>
                      <a:rPr lang="en-US" b="0" i="1" smtClean="0">
                        <a:latin typeface="Cambria Math" panose="02040503050406030204" pitchFamily="18" charset="0"/>
                      </a:rPr>
                      <m:t>𝑘</m:t>
                    </m:r>
                  </m:oMath>
                </a14:m>
                <a:r>
                  <a:rPr lang="en-US" dirty="0"/>
                  <a:t> iterations (also user specified).</a:t>
                </a:r>
              </a:p>
              <a:p>
                <a:pPr marL="0" indent="0">
                  <a:buNone/>
                </a:pPr>
                <a14:m>
                  <m:oMath xmlns:m="http://schemas.openxmlformats.org/officeDocument/2006/math">
                    <m:r>
                      <a:rPr lang="en-US" b="0" i="1" smtClean="0">
                        <a:latin typeface="Cambria Math" panose="02040503050406030204" pitchFamily="18" charset="0"/>
                      </a:rPr>
                      <m:t>𝑛</m:t>
                    </m:r>
                    <m:r>
                      <a:rPr lang="en-US" b="0" i="0" smtClean="0">
                        <a:latin typeface="Cambria Math" panose="02040503050406030204" pitchFamily="18" charset="0"/>
                      </a:rPr>
                      <m:t>:</m:t>
                    </m:r>
                  </m:oMath>
                </a14:m>
                <a:r>
                  <a:rPr lang="en-US" dirty="0"/>
                  <a:t> number of initially sampled subset datapoints.</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D694459-F025-4A02-96CE-19FC6E486B20}"/>
                  </a:ext>
                </a:extLst>
              </p:cNvPr>
              <p:cNvSpPr>
                <a:spLocks noGrp="1" noRot="1" noChangeAspect="1" noMove="1" noResize="1" noEditPoints="1" noAdjustHandles="1" noChangeArrowheads="1" noChangeShapeType="1" noTextEdit="1"/>
              </p:cNvSpPr>
              <p:nvPr>
                <p:ph idx="1"/>
              </p:nvPr>
            </p:nvSpPr>
            <p:spPr>
              <a:blipFill>
                <a:blip r:embed="rId2"/>
                <a:stretch>
                  <a:fillRect l="-1034" t="-959"/>
                </a:stretch>
              </a:blipFill>
            </p:spPr>
            <p:txBody>
              <a:bodyPr/>
              <a:lstStyle/>
              <a:p>
                <a:r>
                  <a:rPr lang="en-US">
                    <a:noFill/>
                  </a:rPr>
                  <a:t> </a:t>
                </a:r>
              </a:p>
            </p:txBody>
          </p:sp>
        </mc:Fallback>
      </mc:AlternateContent>
    </p:spTree>
    <p:extLst>
      <p:ext uri="{BB962C8B-B14F-4D97-AF65-F5344CB8AC3E}">
        <p14:creationId xmlns:p14="http://schemas.microsoft.com/office/powerpoint/2010/main" val="558673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0111A-2528-49DD-9094-89C012B23D38}"/>
              </a:ext>
            </a:extLst>
          </p:cNvPr>
          <p:cNvSpPr>
            <a:spLocks noGrp="1"/>
          </p:cNvSpPr>
          <p:nvPr>
            <p:ph type="title"/>
          </p:nvPr>
        </p:nvSpPr>
        <p:spPr/>
        <p:txBody>
          <a:bodyPr/>
          <a:lstStyle/>
          <a:p>
            <a:r>
              <a:rPr lang="en-US" dirty="0"/>
              <a:t>RANSAC convergence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6A6BEF-BD5B-4182-A5D7-667B4F4B0F04}"/>
                  </a:ext>
                </a:extLst>
              </p:cNvPr>
              <p:cNvSpPr>
                <a:spLocks noGrp="1"/>
              </p:cNvSpPr>
              <p:nvPr>
                <p:ph idx="1"/>
              </p:nvPr>
            </p:nvSpPr>
            <p:spPr/>
            <p:txBody>
              <a:bodyPr/>
              <a:lstStyle/>
              <a:p>
                <a14:m>
                  <m:oMath xmlns:m="http://schemas.openxmlformats.org/officeDocument/2006/math">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𝜔</m:t>
                        </m:r>
                      </m:e>
                      <m:sup>
                        <m:r>
                          <a:rPr lang="en-US" b="0" i="1" dirty="0" smtClean="0">
                            <a:latin typeface="Cambria Math" panose="02040503050406030204" pitchFamily="18" charset="0"/>
                          </a:rPr>
                          <m:t>𝑛</m:t>
                        </m:r>
                      </m:sup>
                    </m:sSup>
                    <m:r>
                      <a:rPr lang="en-US" b="0" i="1" dirty="0" smtClean="0">
                        <a:latin typeface="Cambria Math" panose="02040503050406030204" pitchFamily="18" charset="0"/>
                      </a:rPr>
                      <m:t> </m:t>
                    </m:r>
                  </m:oMath>
                </a14:m>
                <a:r>
                  <a:rPr lang="en-US" dirty="0"/>
                  <a:t>is the probability that all </a:t>
                </a:r>
                <a14:m>
                  <m:oMath xmlns:m="http://schemas.openxmlformats.org/officeDocument/2006/math">
                    <m:r>
                      <a:rPr lang="en-US" i="1" dirty="0" smtClean="0">
                        <a:latin typeface="Cambria Math" panose="02040503050406030204" pitchFamily="18" charset="0"/>
                      </a:rPr>
                      <m:t>𝑛</m:t>
                    </m:r>
                  </m:oMath>
                </a14:m>
                <a:r>
                  <a:rPr lang="en-US" dirty="0"/>
                  <a:t> points are inliers.</a:t>
                </a:r>
              </a:p>
              <a:p>
                <a14:m>
                  <m:oMath xmlns:m="http://schemas.openxmlformats.org/officeDocument/2006/math">
                    <m:r>
                      <a:rPr lang="en-US" i="1" dirty="0" smtClean="0">
                        <a:latin typeface="Cambria Math" panose="02040503050406030204" pitchFamily="18" charset="0"/>
                      </a:rPr>
                      <m:t>1 − </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𝜔</m:t>
                        </m:r>
                      </m:e>
                      <m:sup>
                        <m:r>
                          <a:rPr lang="en-US" b="0" i="1" dirty="0" smtClean="0">
                            <a:latin typeface="Cambria Math" panose="02040503050406030204" pitchFamily="18" charset="0"/>
                          </a:rPr>
                          <m:t>𝑛</m:t>
                        </m:r>
                      </m:sup>
                    </m:sSup>
                    <m:r>
                      <a:rPr lang="en-US" b="0" i="1" dirty="0" smtClean="0">
                        <a:latin typeface="Cambria Math" panose="02040503050406030204" pitchFamily="18" charset="0"/>
                      </a:rPr>
                      <m:t> </m:t>
                    </m:r>
                  </m:oMath>
                </a14:m>
                <a:r>
                  <a:rPr lang="en-US" dirty="0"/>
                  <a:t>is the probability that at least one of the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 </m:t>
                    </m:r>
                  </m:oMath>
                </a14:m>
                <a:r>
                  <a:rPr lang="en-US" dirty="0"/>
                  <a:t>points is an outlier.</a:t>
                </a:r>
              </a:p>
              <a:p>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𝜔</m:t>
                                </m:r>
                              </m:e>
                              <m:sup>
                                <m:r>
                                  <a:rPr lang="en-US" b="0" i="1" smtClean="0">
                                    <a:latin typeface="Cambria Math" panose="02040503050406030204" pitchFamily="18" charset="0"/>
                                  </a:rPr>
                                  <m:t>𝑛</m:t>
                                </m:r>
                              </m:sup>
                            </m:sSup>
                          </m:e>
                        </m:d>
                      </m:e>
                      <m:sup>
                        <m:r>
                          <a:rPr lang="en-US" b="0" i="1" smtClean="0">
                            <a:latin typeface="Cambria Math" panose="02040503050406030204" pitchFamily="18" charset="0"/>
                          </a:rPr>
                          <m:t>𝑘</m:t>
                        </m:r>
                      </m:sup>
                    </m:sSup>
                  </m:oMath>
                </a14:m>
                <a:r>
                  <a:rPr lang="en-US" dirty="0"/>
                  <a:t> is the probability that in </a:t>
                </a:r>
                <a14:m>
                  <m:oMath xmlns:m="http://schemas.openxmlformats.org/officeDocument/2006/math">
                    <m:r>
                      <a:rPr lang="en-US" b="0" i="1" smtClean="0">
                        <a:latin typeface="Cambria Math" panose="02040503050406030204" pitchFamily="18" charset="0"/>
                      </a:rPr>
                      <m:t>𝑘</m:t>
                    </m:r>
                  </m:oMath>
                </a14:m>
                <a:r>
                  <a:rPr lang="en-US" dirty="0"/>
                  <a:t> iterations we will always have at least one outlier (meaning we didn’t get best match).</a:t>
                </a:r>
              </a:p>
              <a:p>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log</m:t>
                        </m:r>
                        <m:r>
                          <a:rPr lang="en-US" b="0" i="1" smtClean="0">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m:t>
                        </m:r>
                      </m:num>
                      <m:den>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1">
                                <a:latin typeface="Cambria Math" panose="02040503050406030204" pitchFamily="18" charset="0"/>
                              </a:rPr>
                              <m:t>𝑛</m:t>
                            </m:r>
                          </m:sup>
                        </m:sSup>
                        <m:r>
                          <a:rPr lang="en-US" b="0" i="1" smtClean="0">
                            <a:latin typeface="Cambria Math" panose="02040503050406030204" pitchFamily="18" charset="0"/>
                          </a:rPr>
                          <m:t>)</m:t>
                        </m:r>
                      </m:den>
                    </m:f>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986A6BEF-BD5B-4182-A5D7-667B4F4B0F04}"/>
                  </a:ext>
                </a:extLst>
              </p:cNvPr>
              <p:cNvSpPr>
                <a:spLocks noGrp="1" noRot="1" noChangeAspect="1" noMove="1" noResize="1" noEditPoints="1" noAdjustHandles="1" noChangeArrowheads="1" noChangeShapeType="1" noTextEdit="1"/>
              </p:cNvSpPr>
              <p:nvPr>
                <p:ph idx="1"/>
              </p:nvPr>
            </p:nvSpPr>
            <p:spPr>
              <a:blipFill>
                <a:blip r:embed="rId2"/>
                <a:stretch>
                  <a:fillRect t="-959"/>
                </a:stretch>
              </a:blipFill>
            </p:spPr>
            <p:txBody>
              <a:bodyPr/>
              <a:lstStyle/>
              <a:p>
                <a:r>
                  <a:rPr lang="en-US">
                    <a:noFill/>
                  </a:rPr>
                  <a:t> </a:t>
                </a:r>
              </a:p>
            </p:txBody>
          </p:sp>
        </mc:Fallback>
      </mc:AlternateContent>
      <p:sp>
        <p:nvSpPr>
          <p:cNvPr id="5" name="AutoShape 2" descr="w^{{n}}">
            <a:extLst>
              <a:ext uri="{FF2B5EF4-FFF2-40B4-BE49-F238E27FC236}">
                <a16:creationId xmlns:a16="http://schemas.microsoft.com/office/drawing/2014/main" id="{C2048D6A-5EAA-496E-90BA-5765BCAD5603}"/>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3" descr="1-w^{n}">
            <a:extLst>
              <a:ext uri="{FF2B5EF4-FFF2-40B4-BE49-F238E27FC236}">
                <a16:creationId xmlns:a16="http://schemas.microsoft.com/office/drawing/2014/main" id="{F6D269E6-B12E-46FB-8A2E-D417084E2D31}"/>
              </a:ext>
            </a:extLst>
          </p:cNvPr>
          <p:cNvSpPr>
            <a:spLocks noChangeAspect="1" noChangeArrowheads="1"/>
          </p:cNvSpPr>
          <p:nvPr/>
        </p:nvSpPr>
        <p:spPr bwMode="auto">
          <a:xfrm>
            <a:off x="31321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Rectangle: Rounded Corners 6">
            <a:extLst>
              <a:ext uri="{FF2B5EF4-FFF2-40B4-BE49-F238E27FC236}">
                <a16:creationId xmlns:a16="http://schemas.microsoft.com/office/drawing/2014/main" id="{5BC9F5EC-27DD-4AC6-919B-88EA40FBF7AA}"/>
              </a:ext>
            </a:extLst>
          </p:cNvPr>
          <p:cNvSpPr/>
          <p:nvPr/>
        </p:nvSpPr>
        <p:spPr>
          <a:xfrm>
            <a:off x="555587" y="2754776"/>
            <a:ext cx="2268636"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96780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F714-2BE3-4BE4-9345-85A407D0AF91}"/>
              </a:ext>
            </a:extLst>
          </p:cNvPr>
          <p:cNvSpPr>
            <a:spLocks noGrp="1"/>
          </p:cNvSpPr>
          <p:nvPr>
            <p:ph type="title"/>
          </p:nvPr>
        </p:nvSpPr>
        <p:spPr/>
        <p:txBody>
          <a:bodyPr/>
          <a:lstStyle/>
          <a:p>
            <a:r>
              <a:rPr lang="en-US" dirty="0"/>
              <a:t>TOC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6C6714-D522-4737-8429-41229E7FADC2}"/>
                  </a:ext>
                </a:extLst>
              </p:cNvPr>
              <p:cNvSpPr>
                <a:spLocks noGrp="1"/>
              </p:cNvSpPr>
              <p:nvPr>
                <p:ph idx="1"/>
              </p:nvPr>
            </p:nvSpPr>
            <p:spPr/>
            <p:txBody>
              <a:bodyPr>
                <a:normAutofit/>
              </a:bodyPr>
              <a:lstStyle/>
              <a:p>
                <a:r>
                  <a:rPr lang="en-US" dirty="0"/>
                  <a:t>Linear least squares</a:t>
                </a:r>
              </a:p>
              <a:p>
                <a:r>
                  <a:rPr lang="en-US" dirty="0"/>
                  <a:t>Total least squares</a:t>
                </a:r>
              </a:p>
              <a:p>
                <a:r>
                  <a:rPr lang="en-US" dirty="0"/>
                  <a:t>Least squares</a:t>
                </a:r>
              </a:p>
              <a:p>
                <a:r>
                  <a:rPr lang="en-US" dirty="0"/>
                  <a:t>RANSAC</a:t>
                </a:r>
              </a:p>
              <a:p>
                <a:r>
                  <a:rPr lang="en-US" dirty="0"/>
                  <a:t>Hough transform</a:t>
                </a:r>
              </a:p>
              <a:p>
                <a:pPr lvl="1"/>
                <a14:m>
                  <m:oMath xmlns:m="http://schemas.openxmlformats.org/officeDocument/2006/math">
                    <m:r>
                      <a:rPr lang="en-US" b="1" i="1">
                        <a:latin typeface="Cambria Math"/>
                      </a:rPr>
                      <m:t>(</m:t>
                    </m:r>
                    <m:r>
                      <a:rPr lang="en-US" b="1" i="1" smtClean="0">
                        <a:latin typeface="Cambria Math" panose="02040503050406030204" pitchFamily="18" charset="0"/>
                      </a:rPr>
                      <m:t>𝒎</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a:latin typeface="Cambria Math"/>
                      </a:rPr>
                      <m:t>)</m:t>
                    </m:r>
                  </m:oMath>
                </a14:m>
                <a:r>
                  <a:rPr lang="en-US" b="1" dirty="0"/>
                  <a:t> parameter space</a:t>
                </a:r>
              </a:p>
              <a:p>
                <a:pPr lvl="1"/>
                <a14:m>
                  <m:oMath xmlns:m="http://schemas.openxmlformats.org/officeDocument/2006/math">
                    <m:r>
                      <a:rPr lang="en-US" b="1" i="1">
                        <a:latin typeface="Cambria Math"/>
                      </a:rPr>
                      <m:t>(</m:t>
                    </m:r>
                    <m:r>
                      <a:rPr lang="en-US" b="1" i="1">
                        <a:latin typeface="Cambria Math"/>
                      </a:rPr>
                      <m:t>𝝆</m:t>
                    </m:r>
                    <m:r>
                      <a:rPr lang="en-US" b="1" i="1">
                        <a:latin typeface="Cambria Math"/>
                      </a:rPr>
                      <m:t>,</m:t>
                    </m:r>
                    <m:r>
                      <a:rPr lang="en-US" b="1" i="1">
                        <a:latin typeface="Cambria Math"/>
                      </a:rPr>
                      <m:t>𝜽</m:t>
                    </m:r>
                    <m:r>
                      <a:rPr lang="en-US" b="1" i="1">
                        <a:latin typeface="Cambria Math"/>
                      </a:rPr>
                      <m:t>)</m:t>
                    </m:r>
                  </m:oMath>
                </a14:m>
                <a:r>
                  <a:rPr lang="en-US" dirty="0"/>
                  <a:t> parameter space</a:t>
                </a:r>
              </a:p>
              <a:p>
                <a:endParaRPr lang="en-US" dirty="0"/>
              </a:p>
            </p:txBody>
          </p:sp>
        </mc:Choice>
        <mc:Fallback xmlns="">
          <p:sp>
            <p:nvSpPr>
              <p:cNvPr id="3" name="Content Placeholder 2">
                <a:extLst>
                  <a:ext uri="{FF2B5EF4-FFF2-40B4-BE49-F238E27FC236}">
                    <a16:creationId xmlns:a16="http://schemas.microsoft.com/office/drawing/2014/main" id="{B76C6714-D522-4737-8429-41229E7FADC2}"/>
                  </a:ext>
                </a:extLst>
              </p:cNvPr>
              <p:cNvSpPr>
                <a:spLocks noGrp="1" noRot="1" noChangeAspect="1" noMove="1" noResize="1" noEditPoints="1" noAdjustHandles="1" noChangeArrowheads="1" noChangeShapeType="1" noTextEdit="1"/>
              </p:cNvSpPr>
              <p:nvPr>
                <p:ph idx="1"/>
              </p:nvPr>
            </p:nvSpPr>
            <p:spPr>
              <a:blipFill>
                <a:blip r:embed="rId2"/>
                <a:stretch>
                  <a:fillRect l="-931" t="-959"/>
                </a:stretch>
              </a:blipFill>
            </p:spPr>
            <p:txBody>
              <a:bodyPr/>
              <a:lstStyle/>
              <a:p>
                <a:r>
                  <a:rPr lang="en-US">
                    <a:noFill/>
                  </a:rPr>
                  <a:t> </a:t>
                </a:r>
              </a:p>
            </p:txBody>
          </p:sp>
        </mc:Fallback>
      </mc:AlternateContent>
    </p:spTree>
    <p:extLst>
      <p:ext uri="{BB962C8B-B14F-4D97-AF65-F5344CB8AC3E}">
        <p14:creationId xmlns:p14="http://schemas.microsoft.com/office/powerpoint/2010/main" val="25028168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Line function: </a:t>
                </a:r>
                <a14:m>
                  <m:oMath xmlns:m="http://schemas.openxmlformats.org/officeDocument/2006/math">
                    <m:r>
                      <a:rPr lang="en-US" b="0" i="1" smtClean="0">
                        <a:latin typeface="Cambria Math"/>
                      </a:rPr>
                      <m:t>𝑦</m:t>
                    </m:r>
                    <m:r>
                      <a:rPr lang="en-US" b="0" i="1" smtClean="0">
                        <a:latin typeface="Cambria Math"/>
                      </a:rPr>
                      <m:t>=</m:t>
                    </m:r>
                    <m:r>
                      <a:rPr lang="en-US" b="0" i="1" smtClean="0">
                        <a:latin typeface="Cambria Math"/>
                      </a:rPr>
                      <m:t>𝑚𝑥</m:t>
                    </m:r>
                    <m:r>
                      <a:rPr lang="en-US" b="0" i="1" smtClean="0">
                        <a:latin typeface="Cambria Math"/>
                      </a:rPr>
                      <m:t>+</m:t>
                    </m:r>
                    <m:r>
                      <a:rPr lang="en-US" b="0" i="1" smtClean="0">
                        <a:latin typeface="Cambria Math"/>
                      </a:rPr>
                      <m:t>𝑏</m:t>
                    </m:r>
                  </m:oMath>
                </a14:m>
                <a:endParaRPr lang="en-US" dirty="0"/>
              </a:p>
              <a:p>
                <a:pPr lvl="1"/>
                <a:r>
                  <a:rPr lang="en-US" dirty="0"/>
                  <a:t>Usually we are given </a:t>
                </a:r>
                <a14:m>
                  <m:oMath xmlns:m="http://schemas.openxmlformats.org/officeDocument/2006/math">
                    <m:r>
                      <a:rPr lang="en-US" b="0" i="1" smtClean="0">
                        <a:latin typeface="Cambria Math"/>
                      </a:rPr>
                      <m:t>(</m:t>
                    </m:r>
                    <m:r>
                      <a:rPr lang="en-US" b="0" i="1" smtClean="0">
                        <a:latin typeface="Cambria Math"/>
                      </a:rPr>
                      <m:t>𝑚</m:t>
                    </m:r>
                    <m:r>
                      <a:rPr lang="en-US" b="0" i="1" smtClean="0">
                        <a:latin typeface="Cambria Math"/>
                      </a:rPr>
                      <m:t>,</m:t>
                    </m:r>
                    <m:r>
                      <a:rPr lang="en-US" b="0" i="1" smtClean="0">
                        <a:latin typeface="Cambria Math"/>
                      </a:rPr>
                      <m:t>𝑏</m:t>
                    </m:r>
                    <m:r>
                      <a:rPr lang="en-US" b="0" i="1" smtClean="0">
                        <a:latin typeface="Cambria Math"/>
                      </a:rPr>
                      <m:t>)</m:t>
                    </m:r>
                  </m:oMath>
                </a14:m>
                <a:r>
                  <a:rPr lang="en-US" dirty="0"/>
                  <a:t> constants, and the variables are </a:t>
                </a:r>
                <a14:m>
                  <m:oMath xmlns:m="http://schemas.openxmlformats.org/officeDocument/2006/math">
                    <m:r>
                      <a:rPr lang="en-US" b="0" i="1" smtClean="0">
                        <a:latin typeface="Cambria Math"/>
                      </a:rPr>
                      <m:t>(</m:t>
                    </m:r>
                    <m:r>
                      <a:rPr lang="en-US" b="0" i="1" smtClean="0">
                        <a:latin typeface="Cambria Math"/>
                      </a:rPr>
                      <m:t>𝑥</m:t>
                    </m:r>
                    <m:r>
                      <a:rPr lang="en-US" b="0" i="1" smtClean="0">
                        <a:latin typeface="Cambria Math"/>
                      </a:rPr>
                      <m:t>,</m:t>
                    </m:r>
                    <m:r>
                      <a:rPr lang="en-US" b="0" i="1" smtClean="0">
                        <a:latin typeface="Cambria Math"/>
                      </a:rPr>
                      <m:t>𝑦</m:t>
                    </m:r>
                    <m:r>
                      <a:rPr lang="en-US" b="0" i="1" smtClean="0">
                        <a:latin typeface="Cambria Math"/>
                      </a:rPr>
                      <m:t>)</m:t>
                    </m:r>
                  </m:oMath>
                </a14:m>
                <a:r>
                  <a:rPr lang="en-US" dirty="0"/>
                  <a:t>.</a:t>
                </a:r>
              </a:p>
              <a:p>
                <a:r>
                  <a:rPr lang="en-US" dirty="0"/>
                  <a:t>In a regression problem we are given </a:t>
                </a:r>
                <a14:m>
                  <m:oMath xmlns:m="http://schemas.openxmlformats.org/officeDocument/2006/math">
                    <m:d>
                      <m:dPr>
                        <m:ctrlPr>
                          <a:rPr lang="en-US" i="1">
                            <a:latin typeface="Cambria Math" panose="02040503050406030204" pitchFamily="18" charset="0"/>
                          </a:rPr>
                        </m:ctrlPr>
                      </m:dPr>
                      <m:e>
                        <m:r>
                          <a:rPr lang="en-US" i="1">
                            <a:latin typeface="Cambria Math"/>
                          </a:rPr>
                          <m:t>𝑥</m:t>
                        </m:r>
                        <m:r>
                          <a:rPr lang="en-US" i="1">
                            <a:latin typeface="Cambria Math"/>
                          </a:rPr>
                          <m:t>,</m:t>
                        </m:r>
                        <m:r>
                          <a:rPr lang="en-US" i="1">
                            <a:latin typeface="Cambria Math"/>
                          </a:rPr>
                          <m:t>𝑦</m:t>
                        </m:r>
                      </m:e>
                    </m:d>
                  </m:oMath>
                </a14:m>
                <a:r>
                  <a:rPr lang="en-US" dirty="0"/>
                  <a:t>, and the unknowns we wish to find are the best fit for </a:t>
                </a:r>
                <a14:m>
                  <m:oMath xmlns:m="http://schemas.openxmlformats.org/officeDocument/2006/math">
                    <m:r>
                      <a:rPr lang="en-US" b="0" i="1" smtClean="0">
                        <a:latin typeface="Cambria Math"/>
                      </a:rPr>
                      <m:t>(</m:t>
                    </m:r>
                    <m:r>
                      <a:rPr lang="en-US" b="0" i="1" smtClean="0">
                        <a:latin typeface="Cambria Math"/>
                      </a:rPr>
                      <m:t>𝑚</m:t>
                    </m:r>
                    <m:r>
                      <a:rPr lang="en-US" b="0" i="1" smtClean="0">
                        <a:latin typeface="Cambria Math"/>
                      </a:rPr>
                      <m:t>,</m:t>
                    </m:r>
                    <m:r>
                      <a:rPr lang="en-US" b="0" i="1" smtClean="0">
                        <a:latin typeface="Cambria Math"/>
                      </a:rPr>
                      <m:t>𝑏</m:t>
                    </m:r>
                    <m:r>
                      <a:rPr lang="en-US" b="0" i="1" smtClean="0">
                        <a:latin typeface="Cambria Math"/>
                      </a:rPr>
                      <m:t>)</m:t>
                    </m:r>
                  </m:oMath>
                </a14:m>
                <a:r>
                  <a:rPr lang="en-US" dirty="0"/>
                  <a:t>.</a:t>
                </a:r>
              </a:p>
              <a:p>
                <a:pPr lvl="1"/>
                <a:r>
                  <a:rPr lang="en-US" b="1" dirty="0"/>
                  <a:t>Let’s look at </a:t>
                </a:r>
                <a14:m>
                  <m:oMath xmlns:m="http://schemas.openxmlformats.org/officeDocument/2006/math">
                    <m:r>
                      <a:rPr lang="en-US" b="1" i="1">
                        <a:latin typeface="Cambria Math"/>
                      </a:rPr>
                      <m:t>(</m:t>
                    </m:r>
                    <m:r>
                      <a:rPr lang="en-US" b="1" i="1">
                        <a:latin typeface="Cambria Math"/>
                      </a:rPr>
                      <m:t>𝒎</m:t>
                    </m:r>
                    <m:r>
                      <a:rPr lang="en-US" b="1" i="1">
                        <a:latin typeface="Cambria Math"/>
                      </a:rPr>
                      <m:t>,</m:t>
                    </m:r>
                    <m:r>
                      <a:rPr lang="en-US" b="1" i="1">
                        <a:latin typeface="Cambria Math"/>
                      </a:rPr>
                      <m:t>𝒃</m:t>
                    </m:r>
                    <m:r>
                      <a:rPr lang="en-US" b="1" i="1">
                        <a:latin typeface="Cambria Math"/>
                      </a:rPr>
                      <m:t>)</m:t>
                    </m:r>
                  </m:oMath>
                </a14:m>
                <a:r>
                  <a:rPr lang="en-US" b="1" dirty="0"/>
                  <a:t> as our variables.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Tree>
    <p:extLst>
      <p:ext uri="{BB962C8B-B14F-4D97-AF65-F5344CB8AC3E}">
        <p14:creationId xmlns:p14="http://schemas.microsoft.com/office/powerpoint/2010/main" val="15226920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5"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6" name="Image" descr="Image"/>
          <p:cNvPicPr>
            <a:picLocks noChangeAspect="1"/>
          </p:cNvPicPr>
          <p:nvPr/>
        </p:nvPicPr>
        <p:blipFill>
          <a:blip r:embed="rId4"/>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6"/>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rPr dirty="0"/>
              <a:t>parameters</a:t>
            </a:r>
          </a:p>
        </p:txBody>
      </p:sp>
      <p:pic>
        <p:nvPicPr>
          <p:cNvPr id="11" name="Line" descr="Line"/>
          <p:cNvPicPr>
            <a:picLocks/>
          </p:cNvPicPr>
          <p:nvPr/>
        </p:nvPicPr>
        <p:blipFill>
          <a:blip r:embed="rId7"/>
          <a:stretch>
            <a:fillRect/>
          </a:stretch>
        </p:blipFill>
        <p:spPr>
          <a:xfrm rot="14154307">
            <a:off x="2849313" y="2220642"/>
            <a:ext cx="285521" cy="202587"/>
          </a:xfrm>
          <a:prstGeom prst="rect">
            <a:avLst/>
          </a:prstGeom>
        </p:spPr>
      </p:pic>
      <p:pic>
        <p:nvPicPr>
          <p:cNvPr id="12" name="Line" descr="Line"/>
          <p:cNvPicPr>
            <a:picLocks/>
          </p:cNvPicPr>
          <p:nvPr/>
        </p:nvPicPr>
        <p:blipFill>
          <a:blip r:embed="rId8"/>
          <a:stretch>
            <a:fillRect/>
          </a:stretch>
        </p:blipFill>
        <p:spPr>
          <a:xfrm rot="18398650">
            <a:off x="3545618" y="2212914"/>
            <a:ext cx="296423" cy="202587"/>
          </a:xfrm>
          <a:prstGeom prst="rect">
            <a:avLst/>
          </a:prstGeom>
        </p:spPr>
      </p:pic>
      <p:pic>
        <p:nvPicPr>
          <p:cNvPr id="13" name="Line" descr="Line"/>
          <p:cNvPicPr>
            <a:picLocks/>
          </p:cNvPicPr>
          <p:nvPr/>
        </p:nvPicPr>
        <p:blipFill>
          <a:blip r:embed="rId9"/>
          <a:stretch>
            <a:fillRect/>
          </a:stretch>
        </p:blipFill>
        <p:spPr>
          <a:xfrm rot="3818335">
            <a:off x="2779421" y="1681365"/>
            <a:ext cx="290722" cy="202587"/>
          </a:xfrm>
          <a:prstGeom prst="rect">
            <a:avLst/>
          </a:prstGeom>
        </p:spPr>
      </p:pic>
      <p:pic>
        <p:nvPicPr>
          <p:cNvPr id="14" name="Line" descr="Line"/>
          <p:cNvPicPr>
            <a:picLocks/>
          </p:cNvPicPr>
          <p:nvPr/>
        </p:nvPicPr>
        <p:blipFill>
          <a:blip r:embed="rId10"/>
          <a:stretch>
            <a:fillRect/>
          </a:stretch>
        </p:blipFill>
        <p:spPr>
          <a:xfrm rot="7063589">
            <a:off x="1863488" y="1674409"/>
            <a:ext cx="305850" cy="202587"/>
          </a:xfrm>
          <a:prstGeom prst="rect">
            <a:avLst/>
          </a:prstGeom>
        </p:spPr>
      </p:pic>
      <p:sp>
        <p:nvSpPr>
          <p:cNvPr id="15" name="Line"/>
          <p:cNvSpPr/>
          <p:nvPr/>
        </p:nvSpPr>
        <p:spPr>
          <a:xfrm flipV="1">
            <a:off x="660803" y="3032900"/>
            <a:ext cx="3847814" cy="2885861"/>
          </a:xfrm>
          <a:prstGeom prst="line">
            <a:avLst/>
          </a:prstGeom>
          <a:ln w="25400">
            <a:solidFill>
              <a:srgbClr val="000000"/>
            </a:solidFill>
            <a:miter lim="400000"/>
            <a:headEnd type="arrow"/>
            <a:tailEnd type="arrow"/>
          </a:ln>
        </p:spPr>
        <p:txBody>
          <a:bodyPr lIns="42520" tIns="42520" rIns="42520" bIns="42520" anchor="ctr"/>
          <a:lstStyle/>
          <a:p>
            <a:pPr>
              <a:defRPr sz="2400"/>
            </a:pPr>
            <a:endParaRPr/>
          </a:p>
        </p:txBody>
      </p:sp>
      <p:sp>
        <p:nvSpPr>
          <p:cNvPr id="16"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17" name="Rectangle 16"/>
          <p:cNvSpPr/>
          <p:nvPr/>
        </p:nvSpPr>
        <p:spPr>
          <a:xfrm>
            <a:off x="7449420" y="6488668"/>
            <a:ext cx="4742580" cy="369332"/>
          </a:xfrm>
          <a:prstGeom prst="rect">
            <a:avLst/>
          </a:prstGeom>
        </p:spPr>
        <p:txBody>
          <a:bodyPr wrap="none">
            <a:spAutoFit/>
          </a:bodyPr>
          <a:lstStyle/>
          <a:p>
            <a:r>
              <a:rPr lang="en-US" dirty="0"/>
              <a:t>Plots are from: http://www.cs.cmu.edu/~16385/</a:t>
            </a:r>
            <a:endParaRPr lang="en-US" dirty="0">
              <a:latin typeface="Calibri Light (Headings)"/>
            </a:endParaRPr>
          </a:p>
        </p:txBody>
      </p:sp>
      <p:sp>
        <p:nvSpPr>
          <p:cNvPr id="18"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mc:AlternateContent xmlns:mc="http://schemas.openxmlformats.org/markup-compatibility/2006" xmlns:a14="http://schemas.microsoft.com/office/drawing/2010/main">
        <mc:Choice Requires="a14">
          <p:sp>
            <p:nvSpPr>
              <p:cNvPr id="19" name="a line becomes a point"/>
              <p:cNvSpPr txBox="1"/>
              <p:nvPr/>
            </p:nvSpPr>
            <p:spPr>
              <a:xfrm>
                <a:off x="5369913" y="4008468"/>
                <a:ext cx="1982232" cy="916867"/>
              </a:xfrm>
              <a:prstGeom prst="rect">
                <a:avLst/>
              </a:prstGeom>
              <a:ln w="12700">
                <a:miter lim="400000"/>
              </a:ln>
              <a:extLst>
                <a:ext uri="{C572A759-6A51-4108-AA02-DFA0A04FC94B}">
                  <ma14:wrappingTextBoxFlag xmlns="" xmlns:ma14="http://schemas.microsoft.com/office/mac/drawingml/2011/main" val="1"/>
                </a:ext>
              </a:extLst>
            </p:spPr>
            <p:txBody>
              <a:bodyPr wrap="square" lIns="42520" tIns="42520" rIns="42520" bIns="42520" anchor="ctr">
                <a:spAutoFit/>
              </a:bodyPr>
              <a:lstStyle>
                <a:lvl1pPr>
                  <a:defRPr sz="2400"/>
                </a:lvl1pPr>
              </a:lstStyle>
              <a:p>
                <a:pPr lvl="1" rtl="1"/>
                <a:r>
                  <a:rPr lang="en-US" dirty="0"/>
                  <a:t>Let’s look at </a:t>
                </a:r>
                <a14:m>
                  <m:oMath xmlns:m="http://schemas.openxmlformats.org/officeDocument/2006/math">
                    <m:r>
                      <a:rPr lang="en-US" b="0" i="1">
                        <a:latin typeface="Cambria Math"/>
                      </a:rPr>
                      <m:t>(</m:t>
                    </m:r>
                    <m:r>
                      <a:rPr lang="en-US" b="0" i="1">
                        <a:latin typeface="Cambria Math"/>
                      </a:rPr>
                      <m:t>𝑚</m:t>
                    </m:r>
                    <m:r>
                      <a:rPr lang="en-US" b="0" i="1">
                        <a:latin typeface="Cambria Math"/>
                      </a:rPr>
                      <m:t>,</m:t>
                    </m:r>
                    <m:r>
                      <a:rPr lang="en-US" b="0" i="1">
                        <a:latin typeface="Cambria Math"/>
                      </a:rPr>
                      <m:t>𝑏</m:t>
                    </m:r>
                    <m:r>
                      <a:rPr lang="en-US" b="0" i="1">
                        <a:latin typeface="Cambria Math"/>
                      </a:rPr>
                      <m:t>)</m:t>
                    </m:r>
                  </m:oMath>
                </a14:m>
                <a:r>
                  <a:rPr lang="en-US" dirty="0"/>
                  <a:t> as our variables</a:t>
                </a:r>
              </a:p>
            </p:txBody>
          </p:sp>
        </mc:Choice>
        <mc:Fallback xmlns="">
          <p:sp>
            <p:nvSpPr>
              <p:cNvPr id="19" name="a line becomes a point"/>
              <p:cNvSpPr txBox="1">
                <a:spLocks noRot="1" noChangeAspect="1" noMove="1" noResize="1" noEditPoints="1" noAdjustHandles="1" noChangeArrowheads="1" noChangeShapeType="1" noTextEdit="1"/>
              </p:cNvSpPr>
              <p:nvPr/>
            </p:nvSpPr>
            <p:spPr>
              <a:xfrm>
                <a:off x="5369913" y="4008468"/>
                <a:ext cx="1982232" cy="916867"/>
              </a:xfrm>
              <a:prstGeom prst="rect">
                <a:avLst/>
              </a:prstGeom>
              <a:blipFill rotWithShape="1">
                <a:blip r:embed="rId11"/>
                <a:stretch>
                  <a:fillRect l="-4923" t="-3333" b="-10667"/>
                </a:stretch>
              </a:blipFill>
              <a:ln w="12700">
                <a:miter lim="400000"/>
              </a:ln>
              <a:extLst>
                <a:ext uri="{C572A759-6A51-4108-AA02-DFA0A04FC94B}">
                  <ma14:wrappingTextBoxFlag xmlns="" xmlns:ma14="http://schemas.microsoft.com/office/mac/drawingml/2011/main" val="1"/>
                </a:ext>
              </a:extLst>
            </p:spPr>
            <p:txBody>
              <a:bodyPr/>
              <a:lstStyle/>
              <a:p>
                <a:r>
                  <a:rPr lang="en-US">
                    <a:noFill/>
                  </a:rPr>
                  <a:t> </a:t>
                </a:r>
              </a:p>
            </p:txBody>
          </p:sp>
        </mc:Fallback>
      </mc:AlternateContent>
    </p:spTree>
    <p:extLst>
      <p:ext uri="{BB962C8B-B14F-4D97-AF65-F5344CB8AC3E}">
        <p14:creationId xmlns:p14="http://schemas.microsoft.com/office/powerpoint/2010/main" val="18467104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18904" y="2731349"/>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87125"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72562"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Line"/>
          <p:cNvSpPr/>
          <p:nvPr/>
        </p:nvSpPr>
        <p:spPr>
          <a:xfrm flipV="1">
            <a:off x="660803" y="3032900"/>
            <a:ext cx="3847814" cy="2885861"/>
          </a:xfrm>
          <a:prstGeom prst="line">
            <a:avLst/>
          </a:prstGeom>
          <a:ln w="25400">
            <a:solidFill>
              <a:srgbClr val="000000"/>
            </a:solidFill>
            <a:miter lim="400000"/>
            <a:headEnd type="arrow"/>
            <a:tailEnd type="arrow"/>
          </a:ln>
        </p:spPr>
        <p:txBody>
          <a:bodyPr lIns="42520" tIns="42520" rIns="42520" bIns="42520" anchor="ctr"/>
          <a:lstStyle/>
          <a:p>
            <a:pPr>
              <a:defRPr sz="2400"/>
            </a:pPr>
            <a:endParaRPr/>
          </a:p>
        </p:txBody>
      </p:sp>
      <p:sp>
        <p:nvSpPr>
          <p:cNvPr id="24" name="Circle"/>
          <p:cNvSpPr/>
          <p:nvPr/>
        </p:nvSpPr>
        <p:spPr>
          <a:xfrm>
            <a:off x="9810390" y="4223742"/>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5" name="latex-image-18.pdf" descr="latex-image-18.pdf"/>
          <p:cNvPicPr>
            <a:picLocks noChangeAspect="1"/>
          </p:cNvPicPr>
          <p:nvPr/>
        </p:nvPicPr>
        <p:blipFill>
          <a:blip r:embed="rId14"/>
          <a:stretch>
            <a:fillRect/>
          </a:stretch>
        </p:blipFill>
        <p:spPr>
          <a:xfrm>
            <a:off x="9917906" y="4054078"/>
            <a:ext cx="404813" cy="151805"/>
          </a:xfrm>
          <a:prstGeom prst="rect">
            <a:avLst/>
          </a:prstGeom>
          <a:ln w="12700">
            <a:miter lim="400000"/>
          </a:ln>
        </p:spPr>
      </p:pic>
      <p:sp>
        <p:nvSpPr>
          <p:cNvPr id="2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7" name="a line becomes a point"/>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lvl1pPr>
              <a:defRPr sz="2400"/>
            </a:lvl1pPr>
          </a:lstStyle>
          <a:p>
            <a:r>
              <a:rPr dirty="0"/>
              <a:t>a line becomes a point</a:t>
            </a:r>
          </a:p>
        </p:txBody>
      </p:sp>
      <p:sp>
        <p:nvSpPr>
          <p:cNvPr id="2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Tree>
    <p:extLst>
      <p:ext uri="{BB962C8B-B14F-4D97-AF65-F5344CB8AC3E}">
        <p14:creationId xmlns:p14="http://schemas.microsoft.com/office/powerpoint/2010/main" val="19008585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Image" descr="Image"/>
          <p:cNvPicPr>
            <a:picLocks noChangeAspect="1"/>
          </p:cNvPicPr>
          <p:nvPr/>
        </p:nvPicPr>
        <p:blipFill>
          <a:blip r:embed="rId4"/>
          <a:stretch>
            <a:fillRect/>
          </a:stretch>
        </p:blipFill>
        <p:spPr>
          <a:xfrm>
            <a:off x="370467" y="2731349"/>
            <a:ext cx="5000626" cy="3735547"/>
          </a:xfrm>
          <a:prstGeom prst="rect">
            <a:avLst/>
          </a:prstGeom>
          <a:ln w="12700">
            <a:miter lim="400000"/>
          </a:ln>
        </p:spPr>
      </p:pic>
      <p:pic>
        <p:nvPicPr>
          <p:cNvPr id="5"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pic>
        <p:nvPicPr>
          <p:cNvPr id="6" name="latex-image-17.pdf" descr="latex-image-17.pdf"/>
          <p:cNvPicPr>
            <a:picLocks noChangeAspect="1"/>
          </p:cNvPicPr>
          <p:nvPr/>
        </p:nvPicPr>
        <p:blipFill>
          <a:blip r:embed="rId6"/>
          <a:stretch>
            <a:fillRect/>
          </a:stretch>
        </p:blipFill>
        <p:spPr>
          <a:xfrm>
            <a:off x="2571750" y="2946797"/>
            <a:ext cx="214313" cy="214313"/>
          </a:xfrm>
          <a:prstGeom prst="rect">
            <a:avLst/>
          </a:prstGeom>
          <a:ln w="12700">
            <a:miter lim="400000"/>
          </a:ln>
        </p:spPr>
      </p:pic>
      <p:sp>
        <p:nvSpPr>
          <p:cNvPr id="7"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8"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9" name="Line" descr="Line"/>
          <p:cNvPicPr>
            <a:picLocks/>
          </p:cNvPicPr>
          <p:nvPr/>
        </p:nvPicPr>
        <p:blipFill>
          <a:blip r:embed="rId7"/>
          <a:stretch>
            <a:fillRect/>
          </a:stretch>
        </p:blipFill>
        <p:spPr>
          <a:xfrm rot="14154307">
            <a:off x="2849313" y="2220642"/>
            <a:ext cx="285521" cy="202587"/>
          </a:xfrm>
          <a:prstGeom prst="rect">
            <a:avLst/>
          </a:prstGeom>
        </p:spPr>
      </p:pic>
      <p:pic>
        <p:nvPicPr>
          <p:cNvPr id="10" name="Line" descr="Line"/>
          <p:cNvPicPr>
            <a:picLocks/>
          </p:cNvPicPr>
          <p:nvPr/>
        </p:nvPicPr>
        <p:blipFill>
          <a:blip r:embed="rId8"/>
          <a:stretch>
            <a:fillRect/>
          </a:stretch>
        </p:blipFill>
        <p:spPr>
          <a:xfrm rot="18398650">
            <a:off x="3545618" y="2212914"/>
            <a:ext cx="296423" cy="202587"/>
          </a:xfrm>
          <a:prstGeom prst="rect">
            <a:avLst/>
          </a:prstGeom>
        </p:spPr>
      </p:pic>
      <p:pic>
        <p:nvPicPr>
          <p:cNvPr id="11" name="Line" descr="Line"/>
          <p:cNvPicPr>
            <a:picLocks/>
          </p:cNvPicPr>
          <p:nvPr/>
        </p:nvPicPr>
        <p:blipFill>
          <a:blip r:embed="rId9"/>
          <a:stretch>
            <a:fillRect/>
          </a:stretch>
        </p:blipFill>
        <p:spPr>
          <a:xfrm rot="3818335">
            <a:off x="2779421" y="1681365"/>
            <a:ext cx="290722" cy="202587"/>
          </a:xfrm>
          <a:prstGeom prst="rect">
            <a:avLst/>
          </a:prstGeom>
        </p:spPr>
      </p:pic>
      <p:pic>
        <p:nvPicPr>
          <p:cNvPr id="12" name="Line" descr="Line"/>
          <p:cNvPicPr>
            <a:picLocks/>
          </p:cNvPicPr>
          <p:nvPr/>
        </p:nvPicPr>
        <p:blipFill>
          <a:blip r:embed="rId10"/>
          <a:stretch>
            <a:fillRect/>
          </a:stretch>
        </p:blipFill>
        <p:spPr>
          <a:xfrm rot="7063589">
            <a:off x="1863488" y="1674409"/>
            <a:ext cx="305850" cy="202587"/>
          </a:xfrm>
          <a:prstGeom prst="rect">
            <a:avLst/>
          </a:prstGeom>
        </p:spPr>
      </p:pic>
      <p:sp>
        <p:nvSpPr>
          <p:cNvPr id="13"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4" name="latex-image-18.pdf" descr="latex-image-18.pdf"/>
          <p:cNvPicPr>
            <a:picLocks noChangeAspect="1"/>
          </p:cNvPicPr>
          <p:nvPr/>
        </p:nvPicPr>
        <p:blipFill>
          <a:blip r:embed="rId11"/>
          <a:stretch>
            <a:fillRect/>
          </a:stretch>
        </p:blipFill>
        <p:spPr>
          <a:xfrm>
            <a:off x="3393281" y="4054078"/>
            <a:ext cx="404813" cy="151805"/>
          </a:xfrm>
          <a:prstGeom prst="rect">
            <a:avLst/>
          </a:prstGeom>
          <a:ln w="12700">
            <a:miter lim="400000"/>
          </a:ln>
        </p:spPr>
      </p:pic>
      <p:sp>
        <p:nvSpPr>
          <p:cNvPr id="15"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pic>
        <p:nvPicPr>
          <p:cNvPr id="17"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sp>
        <p:nvSpPr>
          <p:cNvPr id="18"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9" name="a point becomes a lin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lvl1pPr>
              <a:defRPr sz="2400"/>
            </a:lvl1pPr>
          </a:lstStyle>
          <a:p>
            <a:r>
              <a:rPr dirty="0"/>
              <a:t>a point becomes a</a:t>
            </a:r>
            <a:r>
              <a:rPr lang="en-US" dirty="0"/>
              <a:t> ?</a:t>
            </a:r>
            <a:endParaRPr dirty="0"/>
          </a:p>
        </p:txBody>
      </p:sp>
    </p:spTree>
    <p:extLst>
      <p:ext uri="{BB962C8B-B14F-4D97-AF65-F5344CB8AC3E}">
        <p14:creationId xmlns:p14="http://schemas.microsoft.com/office/powerpoint/2010/main" val="19008585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75219"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a point becomes a lin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lvl1pPr>
              <a:defRPr sz="2400"/>
            </a:lvl1pPr>
          </a:lstStyle>
          <a:p>
            <a:r>
              <a:rPr dirty="0"/>
              <a:t>a point becomes a </a:t>
            </a:r>
            <a:r>
              <a:rPr lang="en-US" dirty="0"/>
              <a:t>?</a:t>
            </a:r>
            <a:endParaRPr dirty="0"/>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9" name="Line"/>
          <p:cNvSpPr/>
          <p:nvPr/>
        </p:nvSpPr>
        <p:spPr>
          <a:xfrm flipH="1">
            <a:off x="1181100" y="3263680"/>
            <a:ext cx="3479798" cy="2591019"/>
          </a:xfrm>
          <a:prstGeom prst="line">
            <a:avLst/>
          </a:prstGeom>
          <a:ln w="25400">
            <a:solidFill>
              <a:schemeClr val="accent6"/>
            </a:solidFill>
            <a:miter lim="400000"/>
            <a:headEnd type="arrow"/>
            <a:tailEnd type="arrow"/>
          </a:ln>
        </p:spPr>
        <p:txBody>
          <a:bodyPr lIns="42520" tIns="42520" rIns="42520" bIns="42520" anchor="ctr"/>
          <a:lstStyle/>
          <a:p>
            <a:pPr>
              <a:defRPr sz="2400"/>
            </a:pPr>
            <a:endParaRPr/>
          </a:p>
        </p:txBody>
      </p:sp>
      <p:sp>
        <p:nvSpPr>
          <p:cNvPr id="30" name="Circle"/>
          <p:cNvSpPr/>
          <p:nvPr/>
        </p:nvSpPr>
        <p:spPr>
          <a:xfrm>
            <a:off x="9805510" y="4567452"/>
            <a:ext cx="106232" cy="78885"/>
          </a:xfrm>
          <a:prstGeom prst="ellipse">
            <a:avLst/>
          </a:prstGeom>
          <a:solidFill>
            <a:schemeClr val="accent6"/>
          </a:solidFill>
          <a:ln w="12700">
            <a:solidFill>
              <a:schemeClr val="accent6"/>
            </a:solidFill>
            <a:miter lim="400000"/>
          </a:ln>
        </p:spPr>
        <p:txBody>
          <a:bodyPr lIns="42520" tIns="42520" rIns="42520" bIns="42520" anchor="ctr"/>
          <a:lstStyle/>
          <a:p>
            <a:pPr>
              <a:defRPr sz="2400">
                <a:solidFill>
                  <a:srgbClr val="FFFFFF"/>
                </a:solidFill>
              </a:defRPr>
            </a:pPr>
            <a:endParaRPr/>
          </a:p>
        </p:txBody>
      </p:sp>
    </p:spTree>
    <p:extLst>
      <p:ext uri="{BB962C8B-B14F-4D97-AF65-F5344CB8AC3E}">
        <p14:creationId xmlns:p14="http://schemas.microsoft.com/office/powerpoint/2010/main" val="19008585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75219"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a point becomes a lin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lvl1pPr>
              <a:defRPr sz="2400"/>
            </a:lvl1pPr>
          </a:lstStyle>
          <a:p>
            <a:r>
              <a:rPr dirty="0"/>
              <a:t>a point becomes a </a:t>
            </a:r>
            <a:r>
              <a:rPr lang="en-US" dirty="0"/>
              <a:t>?</a:t>
            </a:r>
            <a:endParaRPr dirty="0"/>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9" name="Line"/>
          <p:cNvSpPr/>
          <p:nvPr/>
        </p:nvSpPr>
        <p:spPr>
          <a:xfrm flipH="1">
            <a:off x="1181100" y="3263680"/>
            <a:ext cx="3479798" cy="2591019"/>
          </a:xfrm>
          <a:prstGeom prst="line">
            <a:avLst/>
          </a:prstGeom>
          <a:ln w="25400">
            <a:solidFill>
              <a:schemeClr val="accent6"/>
            </a:solidFill>
            <a:miter lim="400000"/>
            <a:headEnd type="arrow"/>
            <a:tailEnd type="arrow"/>
          </a:ln>
        </p:spPr>
        <p:txBody>
          <a:bodyPr lIns="42520" tIns="42520" rIns="42520" bIns="42520" anchor="ctr"/>
          <a:lstStyle/>
          <a:p>
            <a:pPr>
              <a:defRPr sz="2400"/>
            </a:pPr>
            <a:endParaRPr/>
          </a:p>
        </p:txBody>
      </p:sp>
      <p:sp>
        <p:nvSpPr>
          <p:cNvPr id="30" name="Circle"/>
          <p:cNvSpPr/>
          <p:nvPr/>
        </p:nvSpPr>
        <p:spPr>
          <a:xfrm>
            <a:off x="9805510" y="4567452"/>
            <a:ext cx="106232" cy="78885"/>
          </a:xfrm>
          <a:prstGeom prst="ellipse">
            <a:avLst/>
          </a:prstGeom>
          <a:solidFill>
            <a:schemeClr val="accent6"/>
          </a:solidFill>
          <a:ln w="12700">
            <a:solidFill>
              <a:schemeClr val="accent6"/>
            </a:solidFill>
            <a:miter lim="400000"/>
          </a:ln>
        </p:spPr>
        <p:txBody>
          <a:bodyPr lIns="42520" tIns="42520" rIns="42520" bIns="42520" anchor="ctr"/>
          <a:lstStyle/>
          <a:p>
            <a:pPr>
              <a:defRPr sz="2400">
                <a:solidFill>
                  <a:srgbClr val="FFFFFF"/>
                </a:solidFill>
              </a:defRPr>
            </a:pPr>
            <a:endParaRPr/>
          </a:p>
        </p:txBody>
      </p:sp>
      <p:sp>
        <p:nvSpPr>
          <p:cNvPr id="31" name="Line"/>
          <p:cNvSpPr/>
          <p:nvPr/>
        </p:nvSpPr>
        <p:spPr>
          <a:xfrm rot="2220000" flipH="1">
            <a:off x="1185349" y="2959104"/>
            <a:ext cx="3441256" cy="2592241"/>
          </a:xfrm>
          <a:prstGeom prst="line">
            <a:avLst/>
          </a:prstGeom>
          <a:ln w="25400">
            <a:solidFill>
              <a:srgbClr val="00B0F0"/>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9351829" y="4216154"/>
            <a:ext cx="106232" cy="78885"/>
          </a:xfrm>
          <a:prstGeom prst="ellipse">
            <a:avLst/>
          </a:prstGeom>
          <a:solidFill>
            <a:srgbClr val="00B0F0"/>
          </a:solidFill>
          <a:ln w="12700">
            <a:solidFill>
              <a:srgbClr val="00B0F0"/>
            </a:solidFill>
            <a:miter lim="400000"/>
          </a:ln>
        </p:spPr>
        <p:txBody>
          <a:bodyPr lIns="42520" tIns="42520" rIns="42520" bIns="42520" anchor="ctr"/>
          <a:lstStyle/>
          <a:p>
            <a:pPr>
              <a:defRPr sz="2400">
                <a:solidFill>
                  <a:srgbClr val="FFFFFF"/>
                </a:solidFill>
              </a:defRPr>
            </a:pPr>
            <a:endParaRPr/>
          </a:p>
        </p:txBody>
      </p:sp>
    </p:spTree>
    <p:extLst>
      <p:ext uri="{BB962C8B-B14F-4D97-AF65-F5344CB8AC3E}">
        <p14:creationId xmlns:p14="http://schemas.microsoft.com/office/powerpoint/2010/main" val="1900858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F714-2BE3-4BE4-9345-85A407D0AF91}"/>
              </a:ext>
            </a:extLst>
          </p:cNvPr>
          <p:cNvSpPr>
            <a:spLocks noGrp="1"/>
          </p:cNvSpPr>
          <p:nvPr>
            <p:ph type="title"/>
          </p:nvPr>
        </p:nvSpPr>
        <p:spPr/>
        <p:txBody>
          <a:bodyPr/>
          <a:lstStyle/>
          <a:p>
            <a:r>
              <a:rPr lang="en-US" dirty="0"/>
              <a:t>TOC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6C6714-D522-4737-8429-41229E7FADC2}"/>
                  </a:ext>
                </a:extLst>
              </p:cNvPr>
              <p:cNvSpPr>
                <a:spLocks noGrp="1"/>
              </p:cNvSpPr>
              <p:nvPr>
                <p:ph idx="1"/>
              </p:nvPr>
            </p:nvSpPr>
            <p:spPr/>
            <p:txBody>
              <a:bodyPr>
                <a:normAutofit/>
              </a:bodyPr>
              <a:lstStyle/>
              <a:p>
                <a:r>
                  <a:rPr lang="en-US" b="1" dirty="0"/>
                  <a:t>Linear least squares</a:t>
                </a:r>
              </a:p>
              <a:p>
                <a:r>
                  <a:rPr lang="en-US" dirty="0"/>
                  <a:t>Total least squares</a:t>
                </a:r>
              </a:p>
              <a:p>
                <a:r>
                  <a:rPr lang="en-US" dirty="0"/>
                  <a:t>Least squares</a:t>
                </a:r>
              </a:p>
              <a:p>
                <a:r>
                  <a:rPr lang="en-US" dirty="0"/>
                  <a:t>RANSAC</a:t>
                </a:r>
              </a:p>
              <a:p>
                <a:r>
                  <a:rPr lang="en-US" dirty="0"/>
                  <a:t>Hough transform</a:t>
                </a:r>
              </a:p>
              <a:p>
                <a:pPr lvl="1"/>
                <a14:m>
                  <m:oMath xmlns:m="http://schemas.openxmlformats.org/officeDocument/2006/math">
                    <m:r>
                      <a:rPr lang="en-US" b="1" i="1">
                        <a:latin typeface="Cambria Math"/>
                      </a:rPr>
                      <m:t>(</m:t>
                    </m:r>
                    <m:r>
                      <a:rPr lang="en-US" b="1" i="1" smtClean="0">
                        <a:latin typeface="Cambria Math" panose="02040503050406030204" pitchFamily="18" charset="0"/>
                      </a:rPr>
                      <m:t>𝒎</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a:latin typeface="Cambria Math"/>
                      </a:rPr>
                      <m:t>)</m:t>
                    </m:r>
                  </m:oMath>
                </a14:m>
                <a:r>
                  <a:rPr lang="en-US" dirty="0"/>
                  <a:t> parameter space</a:t>
                </a:r>
              </a:p>
              <a:p>
                <a:pPr lvl="1"/>
                <a14:m>
                  <m:oMath xmlns:m="http://schemas.openxmlformats.org/officeDocument/2006/math">
                    <m:r>
                      <a:rPr lang="en-US" b="1" i="1">
                        <a:latin typeface="Cambria Math"/>
                      </a:rPr>
                      <m:t>(</m:t>
                    </m:r>
                    <m:r>
                      <a:rPr lang="en-US" b="1" i="1">
                        <a:latin typeface="Cambria Math"/>
                      </a:rPr>
                      <m:t>𝝆</m:t>
                    </m:r>
                    <m:r>
                      <a:rPr lang="en-US" b="1" i="1">
                        <a:latin typeface="Cambria Math"/>
                      </a:rPr>
                      <m:t>,</m:t>
                    </m:r>
                    <m:r>
                      <a:rPr lang="en-US" b="1" i="1">
                        <a:latin typeface="Cambria Math"/>
                      </a:rPr>
                      <m:t>𝜽</m:t>
                    </m:r>
                    <m:r>
                      <a:rPr lang="en-US" b="1" i="1">
                        <a:latin typeface="Cambria Math"/>
                      </a:rPr>
                      <m:t>)</m:t>
                    </m:r>
                  </m:oMath>
                </a14:m>
                <a:r>
                  <a:rPr lang="en-US" dirty="0"/>
                  <a:t> parameter space</a:t>
                </a:r>
              </a:p>
              <a:p>
                <a:endParaRPr lang="en-US" dirty="0"/>
              </a:p>
            </p:txBody>
          </p:sp>
        </mc:Choice>
        <mc:Fallback xmlns="">
          <p:sp>
            <p:nvSpPr>
              <p:cNvPr id="3" name="Content Placeholder 2">
                <a:extLst>
                  <a:ext uri="{FF2B5EF4-FFF2-40B4-BE49-F238E27FC236}">
                    <a16:creationId xmlns:a16="http://schemas.microsoft.com/office/drawing/2014/main" id="{B76C6714-D522-4737-8429-41229E7FADC2}"/>
                  </a:ext>
                </a:extLst>
              </p:cNvPr>
              <p:cNvSpPr>
                <a:spLocks noGrp="1" noRot="1" noChangeAspect="1" noMove="1" noResize="1" noEditPoints="1" noAdjustHandles="1" noChangeArrowheads="1" noChangeShapeType="1" noTextEdit="1"/>
              </p:cNvSpPr>
              <p:nvPr>
                <p:ph idx="1"/>
              </p:nvPr>
            </p:nvSpPr>
            <p:spPr>
              <a:blipFill>
                <a:blip r:embed="rId2"/>
                <a:stretch>
                  <a:fillRect l="-931" t="-959"/>
                </a:stretch>
              </a:blipFill>
            </p:spPr>
            <p:txBody>
              <a:bodyPr/>
              <a:lstStyle/>
              <a:p>
                <a:r>
                  <a:rPr lang="en-US">
                    <a:noFill/>
                  </a:rPr>
                  <a:t> </a:t>
                </a:r>
              </a:p>
            </p:txBody>
          </p:sp>
        </mc:Fallback>
      </mc:AlternateContent>
    </p:spTree>
    <p:extLst>
      <p:ext uri="{BB962C8B-B14F-4D97-AF65-F5344CB8AC3E}">
        <p14:creationId xmlns:p14="http://schemas.microsoft.com/office/powerpoint/2010/main" val="12225748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75219"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a point becomes a lin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lvl1pPr>
              <a:defRPr sz="2400"/>
            </a:lvl1pPr>
          </a:lstStyle>
          <a:p>
            <a:r>
              <a:rPr dirty="0"/>
              <a:t>a point becomes a </a:t>
            </a:r>
            <a:r>
              <a:rPr lang="en-US" dirty="0"/>
              <a:t>?</a:t>
            </a:r>
            <a:endParaRPr dirty="0"/>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9" name="Line"/>
          <p:cNvSpPr/>
          <p:nvPr/>
        </p:nvSpPr>
        <p:spPr>
          <a:xfrm flipH="1">
            <a:off x="1181100" y="3263680"/>
            <a:ext cx="3479798" cy="2591019"/>
          </a:xfrm>
          <a:prstGeom prst="line">
            <a:avLst/>
          </a:prstGeom>
          <a:ln w="25400">
            <a:solidFill>
              <a:schemeClr val="accent6"/>
            </a:solidFill>
            <a:miter lim="400000"/>
            <a:headEnd type="arrow"/>
            <a:tailEnd type="arrow"/>
          </a:ln>
        </p:spPr>
        <p:txBody>
          <a:bodyPr lIns="42520" tIns="42520" rIns="42520" bIns="42520" anchor="ctr"/>
          <a:lstStyle/>
          <a:p>
            <a:pPr>
              <a:defRPr sz="2400"/>
            </a:pPr>
            <a:endParaRPr/>
          </a:p>
        </p:txBody>
      </p:sp>
      <p:sp>
        <p:nvSpPr>
          <p:cNvPr id="30" name="Circle"/>
          <p:cNvSpPr/>
          <p:nvPr/>
        </p:nvSpPr>
        <p:spPr>
          <a:xfrm>
            <a:off x="9805510" y="4567452"/>
            <a:ext cx="106232" cy="78885"/>
          </a:xfrm>
          <a:prstGeom prst="ellipse">
            <a:avLst/>
          </a:prstGeom>
          <a:solidFill>
            <a:schemeClr val="accent6"/>
          </a:solidFill>
          <a:ln w="12700">
            <a:solidFill>
              <a:schemeClr val="accent6"/>
            </a:solidFill>
            <a:miter lim="400000"/>
          </a:ln>
        </p:spPr>
        <p:txBody>
          <a:bodyPr lIns="42520" tIns="42520" rIns="42520" bIns="42520" anchor="ctr"/>
          <a:lstStyle/>
          <a:p>
            <a:pPr>
              <a:defRPr sz="2400">
                <a:solidFill>
                  <a:srgbClr val="FFFFFF"/>
                </a:solidFill>
              </a:defRPr>
            </a:pPr>
            <a:endParaRPr/>
          </a:p>
        </p:txBody>
      </p:sp>
      <p:sp>
        <p:nvSpPr>
          <p:cNvPr id="31" name="Line"/>
          <p:cNvSpPr/>
          <p:nvPr/>
        </p:nvSpPr>
        <p:spPr>
          <a:xfrm rot="4380000" flipH="1">
            <a:off x="1524000" y="2918460"/>
            <a:ext cx="3479798" cy="2591019"/>
          </a:xfrm>
          <a:prstGeom prst="line">
            <a:avLst/>
          </a:prstGeom>
          <a:ln w="25400">
            <a:solidFill>
              <a:srgbClr val="92D050"/>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8902249" y="3888494"/>
            <a:ext cx="106232" cy="78885"/>
          </a:xfrm>
          <a:prstGeom prst="ellipse">
            <a:avLst/>
          </a:prstGeom>
          <a:solidFill>
            <a:srgbClr val="92D050"/>
          </a:solidFill>
          <a:ln w="12700">
            <a:solidFill>
              <a:srgbClr val="92D050"/>
            </a:solidFill>
            <a:miter lim="400000"/>
          </a:ln>
        </p:spPr>
        <p:txBody>
          <a:bodyPr lIns="42520" tIns="42520" rIns="42520" bIns="42520" anchor="ctr"/>
          <a:lstStyle/>
          <a:p>
            <a:pPr>
              <a:defRPr sz="2400">
                <a:solidFill>
                  <a:srgbClr val="FFFFFF"/>
                </a:solidFill>
              </a:defRPr>
            </a:pPr>
            <a:endParaRPr/>
          </a:p>
        </p:txBody>
      </p:sp>
      <p:sp>
        <p:nvSpPr>
          <p:cNvPr id="33" name="Line"/>
          <p:cNvSpPr/>
          <p:nvPr/>
        </p:nvSpPr>
        <p:spPr>
          <a:xfrm rot="2220000" flipH="1">
            <a:off x="1185349" y="2959104"/>
            <a:ext cx="3441256" cy="2592241"/>
          </a:xfrm>
          <a:prstGeom prst="line">
            <a:avLst/>
          </a:prstGeom>
          <a:ln w="25400">
            <a:solidFill>
              <a:srgbClr val="00B0F0"/>
            </a:solidFill>
            <a:miter lim="400000"/>
            <a:headEnd type="arrow"/>
            <a:tailEnd type="arrow"/>
          </a:ln>
        </p:spPr>
        <p:txBody>
          <a:bodyPr lIns="42520" tIns="42520" rIns="42520" bIns="42520" anchor="ctr"/>
          <a:lstStyle/>
          <a:p>
            <a:pPr>
              <a:defRPr sz="2400"/>
            </a:pPr>
            <a:endParaRPr/>
          </a:p>
        </p:txBody>
      </p:sp>
      <p:sp>
        <p:nvSpPr>
          <p:cNvPr id="34" name="Circle"/>
          <p:cNvSpPr/>
          <p:nvPr/>
        </p:nvSpPr>
        <p:spPr>
          <a:xfrm>
            <a:off x="9351829" y="4216154"/>
            <a:ext cx="106232" cy="78885"/>
          </a:xfrm>
          <a:prstGeom prst="ellipse">
            <a:avLst/>
          </a:prstGeom>
          <a:solidFill>
            <a:srgbClr val="00B0F0"/>
          </a:solidFill>
          <a:ln w="12700">
            <a:solidFill>
              <a:srgbClr val="00B0F0"/>
            </a:solidFill>
            <a:miter lim="400000"/>
          </a:ln>
        </p:spPr>
        <p:txBody>
          <a:bodyPr lIns="42520" tIns="42520" rIns="42520" bIns="42520" anchor="ctr"/>
          <a:lstStyle/>
          <a:p>
            <a:pPr>
              <a:defRPr sz="2400">
                <a:solidFill>
                  <a:srgbClr val="FFFFFF"/>
                </a:solidFill>
              </a:defRPr>
            </a:pPr>
            <a:endParaRPr/>
          </a:p>
        </p:txBody>
      </p:sp>
    </p:spTree>
    <p:extLst>
      <p:ext uri="{BB962C8B-B14F-4D97-AF65-F5344CB8AC3E}">
        <p14:creationId xmlns:p14="http://schemas.microsoft.com/office/powerpoint/2010/main" val="19008585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75219"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Line"/>
          <p:cNvSpPr/>
          <p:nvPr/>
        </p:nvSpPr>
        <p:spPr>
          <a:xfrm>
            <a:off x="8086889" y="3263681"/>
            <a:ext cx="3151508" cy="2381258"/>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24"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25"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7" name="a point becomes a lin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lvl1pPr>
              <a:defRPr sz="2400"/>
            </a:lvl1pPr>
          </a:lstStyle>
          <a:p>
            <a:r>
              <a:rPr dirty="0"/>
              <a:t>a point becomes a </a:t>
            </a:r>
            <a:r>
              <a:rPr b="1" u="sng" dirty="0"/>
              <a:t>line</a:t>
            </a:r>
          </a:p>
        </p:txBody>
      </p:sp>
      <p:sp>
        <p:nvSpPr>
          <p:cNvPr id="2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30" name="Line"/>
          <p:cNvSpPr/>
          <p:nvPr/>
        </p:nvSpPr>
        <p:spPr>
          <a:xfrm flipH="1">
            <a:off x="1181100" y="3263680"/>
            <a:ext cx="3479798" cy="2591019"/>
          </a:xfrm>
          <a:prstGeom prst="line">
            <a:avLst/>
          </a:prstGeom>
          <a:ln w="25400">
            <a:solidFill>
              <a:schemeClr val="accent6"/>
            </a:solidFill>
            <a:miter lim="400000"/>
            <a:headEnd type="arrow"/>
            <a:tailEnd type="arrow"/>
          </a:ln>
        </p:spPr>
        <p:txBody>
          <a:bodyPr lIns="42520" tIns="42520" rIns="42520" bIns="42520" anchor="ctr"/>
          <a:lstStyle/>
          <a:p>
            <a:pPr>
              <a:defRPr sz="2400"/>
            </a:pPr>
            <a:endParaRPr/>
          </a:p>
        </p:txBody>
      </p:sp>
      <p:sp>
        <p:nvSpPr>
          <p:cNvPr id="31" name="Circle"/>
          <p:cNvSpPr/>
          <p:nvPr/>
        </p:nvSpPr>
        <p:spPr>
          <a:xfrm>
            <a:off x="9805510" y="4567452"/>
            <a:ext cx="106232" cy="78885"/>
          </a:xfrm>
          <a:prstGeom prst="ellipse">
            <a:avLst/>
          </a:prstGeom>
          <a:solidFill>
            <a:schemeClr val="accent6"/>
          </a:solidFill>
          <a:ln w="12700">
            <a:solidFill>
              <a:schemeClr val="accent6"/>
            </a:solidFill>
            <a:miter lim="400000"/>
          </a:ln>
        </p:spPr>
        <p:txBody>
          <a:bodyPr lIns="42520" tIns="42520" rIns="42520" bIns="42520" anchor="ctr"/>
          <a:lstStyle/>
          <a:p>
            <a:pPr>
              <a:defRPr sz="2400">
                <a:solidFill>
                  <a:srgbClr val="FFFFFF"/>
                </a:solidFill>
              </a:defRPr>
            </a:pPr>
            <a:endParaRPr/>
          </a:p>
        </p:txBody>
      </p:sp>
      <p:sp>
        <p:nvSpPr>
          <p:cNvPr id="32" name="Line"/>
          <p:cNvSpPr/>
          <p:nvPr/>
        </p:nvSpPr>
        <p:spPr>
          <a:xfrm rot="4380000" flipH="1">
            <a:off x="1524000" y="2918460"/>
            <a:ext cx="3479798" cy="2591019"/>
          </a:xfrm>
          <a:prstGeom prst="line">
            <a:avLst/>
          </a:prstGeom>
          <a:ln w="25400">
            <a:solidFill>
              <a:srgbClr val="92D050"/>
            </a:solidFill>
            <a:miter lim="400000"/>
            <a:headEnd type="arrow"/>
            <a:tailEnd type="arrow"/>
          </a:ln>
        </p:spPr>
        <p:txBody>
          <a:bodyPr lIns="42520" tIns="42520" rIns="42520" bIns="42520" anchor="ctr"/>
          <a:lstStyle/>
          <a:p>
            <a:pPr>
              <a:defRPr sz="2400"/>
            </a:pPr>
            <a:endParaRPr/>
          </a:p>
        </p:txBody>
      </p:sp>
      <p:sp>
        <p:nvSpPr>
          <p:cNvPr id="33" name="Circle"/>
          <p:cNvSpPr/>
          <p:nvPr/>
        </p:nvSpPr>
        <p:spPr>
          <a:xfrm>
            <a:off x="8902249" y="3888494"/>
            <a:ext cx="106232" cy="78885"/>
          </a:xfrm>
          <a:prstGeom prst="ellipse">
            <a:avLst/>
          </a:prstGeom>
          <a:solidFill>
            <a:srgbClr val="92D050"/>
          </a:solidFill>
          <a:ln w="12700">
            <a:solidFill>
              <a:srgbClr val="92D050"/>
            </a:solidFill>
            <a:miter lim="400000"/>
          </a:ln>
        </p:spPr>
        <p:txBody>
          <a:bodyPr lIns="42520" tIns="42520" rIns="42520" bIns="42520" anchor="ctr"/>
          <a:lstStyle/>
          <a:p>
            <a:pPr>
              <a:defRPr sz="2400">
                <a:solidFill>
                  <a:srgbClr val="FFFFFF"/>
                </a:solidFill>
              </a:defRPr>
            </a:pPr>
            <a:endParaRPr/>
          </a:p>
        </p:txBody>
      </p:sp>
      <p:sp>
        <p:nvSpPr>
          <p:cNvPr id="34" name="Line"/>
          <p:cNvSpPr/>
          <p:nvPr/>
        </p:nvSpPr>
        <p:spPr>
          <a:xfrm rot="2220000" flipH="1">
            <a:off x="1185349" y="2959104"/>
            <a:ext cx="3441256" cy="2592241"/>
          </a:xfrm>
          <a:prstGeom prst="line">
            <a:avLst/>
          </a:prstGeom>
          <a:ln w="25400">
            <a:solidFill>
              <a:srgbClr val="00B0F0"/>
            </a:solidFill>
            <a:miter lim="400000"/>
            <a:headEnd type="arrow"/>
            <a:tailEnd type="arrow"/>
          </a:ln>
        </p:spPr>
        <p:txBody>
          <a:bodyPr lIns="42520" tIns="42520" rIns="42520" bIns="42520" anchor="ctr"/>
          <a:lstStyle/>
          <a:p>
            <a:pPr>
              <a:defRPr sz="2400"/>
            </a:pPr>
            <a:endParaRPr/>
          </a:p>
        </p:txBody>
      </p:sp>
      <p:sp>
        <p:nvSpPr>
          <p:cNvPr id="35" name="Circle"/>
          <p:cNvSpPr/>
          <p:nvPr/>
        </p:nvSpPr>
        <p:spPr>
          <a:xfrm>
            <a:off x="9351829" y="4216154"/>
            <a:ext cx="106232" cy="78885"/>
          </a:xfrm>
          <a:prstGeom prst="ellipse">
            <a:avLst/>
          </a:prstGeom>
          <a:solidFill>
            <a:srgbClr val="00B0F0"/>
          </a:solidFill>
          <a:ln w="12700">
            <a:solidFill>
              <a:srgbClr val="00B0F0"/>
            </a:solidFill>
            <a:miter lim="400000"/>
          </a:ln>
        </p:spPr>
        <p:txBody>
          <a:bodyPr lIns="42520" tIns="42520" rIns="42520" bIns="42520" anchor="ctr"/>
          <a:lstStyle/>
          <a:p>
            <a:pPr>
              <a:defRPr sz="2400">
                <a:solidFill>
                  <a:srgbClr val="FFFFFF"/>
                </a:solidFill>
              </a:defRPr>
            </a:pPr>
            <a:endParaRPr/>
          </a:p>
        </p:txBody>
      </p:sp>
    </p:spTree>
    <p:extLst>
      <p:ext uri="{BB962C8B-B14F-4D97-AF65-F5344CB8AC3E}">
        <p14:creationId xmlns:p14="http://schemas.microsoft.com/office/powerpoint/2010/main" val="16790535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63312"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7"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8"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9" name="latex-image-19.pdf" descr="latex-image-19.pdf"/>
          <p:cNvPicPr>
            <a:picLocks noChangeAspect="1"/>
          </p:cNvPicPr>
          <p:nvPr/>
        </p:nvPicPr>
        <p:blipFill>
          <a:blip r:embed="rId15"/>
          <a:stretch>
            <a:fillRect/>
          </a:stretch>
        </p:blipFill>
        <p:spPr>
          <a:xfrm>
            <a:off x="4320620" y="3353098"/>
            <a:ext cx="404813" cy="151805"/>
          </a:xfrm>
          <a:prstGeom prst="rect">
            <a:avLst/>
          </a:prstGeom>
          <a:ln w="12700">
            <a:miter lim="400000"/>
          </a:ln>
        </p:spPr>
      </p:pic>
      <p:sp>
        <p:nvSpPr>
          <p:cNvPr id="30" name="two points becom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t>two points become</a:t>
            </a:r>
          </a:p>
          <a:p>
            <a:pPr>
              <a:defRPr sz="2400"/>
            </a:pPr>
            <a:r>
              <a:t>?</a:t>
            </a:r>
          </a:p>
        </p:txBody>
      </p:sp>
    </p:spTree>
    <p:extLst>
      <p:ext uri="{BB962C8B-B14F-4D97-AF65-F5344CB8AC3E}">
        <p14:creationId xmlns:p14="http://schemas.microsoft.com/office/powerpoint/2010/main" val="16790535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63312"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7"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8"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9" name="latex-image-19.pdf" descr="latex-image-19.pdf"/>
          <p:cNvPicPr>
            <a:picLocks noChangeAspect="1"/>
          </p:cNvPicPr>
          <p:nvPr/>
        </p:nvPicPr>
        <p:blipFill>
          <a:blip r:embed="rId15"/>
          <a:stretch>
            <a:fillRect/>
          </a:stretch>
        </p:blipFill>
        <p:spPr>
          <a:xfrm>
            <a:off x="4320620" y="3353098"/>
            <a:ext cx="404813" cy="151805"/>
          </a:xfrm>
          <a:prstGeom prst="rect">
            <a:avLst/>
          </a:prstGeom>
          <a:ln w="12700">
            <a:miter lim="400000"/>
          </a:ln>
        </p:spPr>
      </p:pic>
      <p:sp>
        <p:nvSpPr>
          <p:cNvPr id="30" name="Line"/>
          <p:cNvSpPr/>
          <p:nvPr/>
        </p:nvSpPr>
        <p:spPr>
          <a:xfrm>
            <a:off x="9232303" y="3184614"/>
            <a:ext cx="1142386" cy="2582432"/>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31" name="Line"/>
          <p:cNvSpPr/>
          <p:nvPr/>
        </p:nvSpPr>
        <p:spPr>
          <a:xfrm>
            <a:off x="8368595" y="3492589"/>
            <a:ext cx="2869802" cy="2152351"/>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9817691" y="4568610"/>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
        <p:nvSpPr>
          <p:cNvPr id="33" name="two points becom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rPr dirty="0"/>
              <a:t>two points become</a:t>
            </a:r>
          </a:p>
          <a:p>
            <a:pPr>
              <a:defRPr sz="2400"/>
            </a:pPr>
            <a:r>
              <a:rPr lang="en-US" b="1" dirty="0"/>
              <a:t>Two lines</a:t>
            </a:r>
            <a:endParaRPr b="1" dirty="0"/>
          </a:p>
        </p:txBody>
      </p:sp>
    </p:spTree>
    <p:extLst>
      <p:ext uri="{BB962C8B-B14F-4D97-AF65-F5344CB8AC3E}">
        <p14:creationId xmlns:p14="http://schemas.microsoft.com/office/powerpoint/2010/main" val="16790535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39500"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Line"/>
          <p:cNvSpPr/>
          <p:nvPr/>
        </p:nvSpPr>
        <p:spPr>
          <a:xfrm>
            <a:off x="8368595" y="3492589"/>
            <a:ext cx="2869802" cy="2152351"/>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24"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5"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9"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0" name="latex-image-19.pdf" descr="latex-image-19.pdf"/>
          <p:cNvPicPr>
            <a:picLocks noChangeAspect="1"/>
          </p:cNvPicPr>
          <p:nvPr/>
        </p:nvPicPr>
        <p:blipFill>
          <a:blip r:embed="rId15"/>
          <a:stretch>
            <a:fillRect/>
          </a:stretch>
        </p:blipFill>
        <p:spPr>
          <a:xfrm>
            <a:off x="4320620" y="3353098"/>
            <a:ext cx="404813" cy="151805"/>
          </a:xfrm>
          <a:prstGeom prst="rect">
            <a:avLst/>
          </a:prstGeom>
          <a:ln w="12700">
            <a:miter lim="400000"/>
          </a:ln>
        </p:spPr>
      </p:pic>
      <p:sp>
        <p:nvSpPr>
          <p:cNvPr id="31" name="Line"/>
          <p:cNvSpPr/>
          <p:nvPr/>
        </p:nvSpPr>
        <p:spPr>
          <a:xfrm>
            <a:off x="9232303" y="3184614"/>
            <a:ext cx="1142386" cy="2582432"/>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3" name="latex-image-21.pdf" descr="latex-image-21.pdf"/>
          <p:cNvPicPr>
            <a:picLocks noChangeAspect="1"/>
          </p:cNvPicPr>
          <p:nvPr/>
        </p:nvPicPr>
        <p:blipFill>
          <a:blip r:embed="rId16"/>
          <a:stretch>
            <a:fillRect/>
          </a:stretch>
        </p:blipFill>
        <p:spPr>
          <a:xfrm>
            <a:off x="1140349" y="4944047"/>
            <a:ext cx="711158" cy="151805"/>
          </a:xfrm>
          <a:prstGeom prst="rect">
            <a:avLst/>
          </a:prstGeom>
          <a:ln w="12700">
            <a:miter lim="400000"/>
          </a:ln>
        </p:spPr>
      </p:pic>
      <p:sp>
        <p:nvSpPr>
          <p:cNvPr id="34" name="Circle"/>
          <p:cNvSpPr/>
          <p:nvPr/>
        </p:nvSpPr>
        <p:spPr>
          <a:xfrm>
            <a:off x="9805785" y="4568610"/>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
        <p:nvSpPr>
          <p:cNvPr id="35" name="three points become…"/>
          <p:cNvSpPr txBox="1"/>
          <p:nvPr/>
        </p:nvSpPr>
        <p:spPr>
          <a:xfrm>
            <a:off x="5245662" y="3914617"/>
            <a:ext cx="1667535"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t>three points become</a:t>
            </a:r>
          </a:p>
          <a:p>
            <a:pPr>
              <a:defRPr sz="2400"/>
            </a:pPr>
            <a:r>
              <a:t>?</a:t>
            </a:r>
          </a:p>
        </p:txBody>
      </p:sp>
    </p:spTree>
    <p:extLst>
      <p:ext uri="{BB962C8B-B14F-4D97-AF65-F5344CB8AC3E}">
        <p14:creationId xmlns:p14="http://schemas.microsoft.com/office/powerpoint/2010/main" val="16790535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39500"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Line"/>
          <p:cNvSpPr/>
          <p:nvPr/>
        </p:nvSpPr>
        <p:spPr>
          <a:xfrm>
            <a:off x="8368595" y="3492589"/>
            <a:ext cx="2869802" cy="2152351"/>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24"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5"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9"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0" name="latex-image-19.pdf" descr="latex-image-19.pdf"/>
          <p:cNvPicPr>
            <a:picLocks noChangeAspect="1"/>
          </p:cNvPicPr>
          <p:nvPr/>
        </p:nvPicPr>
        <p:blipFill>
          <a:blip r:embed="rId15"/>
          <a:stretch>
            <a:fillRect/>
          </a:stretch>
        </p:blipFill>
        <p:spPr>
          <a:xfrm>
            <a:off x="4320620" y="3353098"/>
            <a:ext cx="404813" cy="151805"/>
          </a:xfrm>
          <a:prstGeom prst="rect">
            <a:avLst/>
          </a:prstGeom>
          <a:ln w="12700">
            <a:miter lim="400000"/>
          </a:ln>
        </p:spPr>
      </p:pic>
      <p:sp>
        <p:nvSpPr>
          <p:cNvPr id="31" name="Line"/>
          <p:cNvSpPr/>
          <p:nvPr/>
        </p:nvSpPr>
        <p:spPr>
          <a:xfrm>
            <a:off x="9232303" y="3184614"/>
            <a:ext cx="1142386" cy="2582432"/>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3" name="latex-image-21.pdf" descr="latex-image-21.pdf"/>
          <p:cNvPicPr>
            <a:picLocks noChangeAspect="1"/>
          </p:cNvPicPr>
          <p:nvPr/>
        </p:nvPicPr>
        <p:blipFill>
          <a:blip r:embed="rId16"/>
          <a:stretch>
            <a:fillRect/>
          </a:stretch>
        </p:blipFill>
        <p:spPr>
          <a:xfrm>
            <a:off x="1140349" y="4944047"/>
            <a:ext cx="711158" cy="151805"/>
          </a:xfrm>
          <a:prstGeom prst="rect">
            <a:avLst/>
          </a:prstGeom>
          <a:ln w="12700">
            <a:miter lim="400000"/>
          </a:ln>
        </p:spPr>
      </p:pic>
      <p:sp>
        <p:nvSpPr>
          <p:cNvPr id="34" name="Line"/>
          <p:cNvSpPr/>
          <p:nvPr/>
        </p:nvSpPr>
        <p:spPr>
          <a:xfrm flipH="1">
            <a:off x="8934526" y="3352673"/>
            <a:ext cx="1811248" cy="2562023"/>
          </a:xfrm>
          <a:prstGeom prst="line">
            <a:avLst/>
          </a:prstGeom>
          <a:ln w="25400">
            <a:solidFill>
              <a:schemeClr val="accent1"/>
            </a:solidFill>
            <a:miter lim="400000"/>
            <a:headEnd type="arrow"/>
            <a:tailEnd type="arrow"/>
          </a:ln>
        </p:spPr>
        <p:txBody>
          <a:bodyPr lIns="42520" tIns="42520" rIns="42520" bIns="42520" anchor="ctr"/>
          <a:lstStyle/>
          <a:p>
            <a:pPr>
              <a:defRPr sz="2400"/>
            </a:pPr>
            <a:endParaRPr/>
          </a:p>
        </p:txBody>
      </p:sp>
      <p:sp>
        <p:nvSpPr>
          <p:cNvPr id="35" name="Circle"/>
          <p:cNvSpPr/>
          <p:nvPr/>
        </p:nvSpPr>
        <p:spPr>
          <a:xfrm>
            <a:off x="9805785" y="4568610"/>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
        <p:nvSpPr>
          <p:cNvPr id="36" name="three points become…"/>
          <p:cNvSpPr txBox="1"/>
          <p:nvPr/>
        </p:nvSpPr>
        <p:spPr>
          <a:xfrm>
            <a:off x="5245662" y="3914617"/>
            <a:ext cx="1667535"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rPr dirty="0"/>
              <a:t>three points become</a:t>
            </a:r>
          </a:p>
          <a:p>
            <a:pPr>
              <a:defRPr sz="2400"/>
            </a:pPr>
            <a:r>
              <a:rPr lang="en-US" dirty="0"/>
              <a:t>Three lines</a:t>
            </a:r>
            <a:endParaRPr dirty="0"/>
          </a:p>
        </p:txBody>
      </p:sp>
    </p:spTree>
    <p:extLst>
      <p:ext uri="{BB962C8B-B14F-4D97-AF65-F5344CB8AC3E}">
        <p14:creationId xmlns:p14="http://schemas.microsoft.com/office/powerpoint/2010/main" val="16790535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39500"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7"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8"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9" name="latex-image-19.pdf" descr="latex-image-19.pdf"/>
          <p:cNvPicPr>
            <a:picLocks noChangeAspect="1"/>
          </p:cNvPicPr>
          <p:nvPr/>
        </p:nvPicPr>
        <p:blipFill>
          <a:blip r:embed="rId15"/>
          <a:stretch>
            <a:fillRect/>
          </a:stretch>
        </p:blipFill>
        <p:spPr>
          <a:xfrm>
            <a:off x="4320620" y="3353098"/>
            <a:ext cx="404813" cy="151805"/>
          </a:xfrm>
          <a:prstGeom prst="rect">
            <a:avLst/>
          </a:prstGeom>
          <a:ln w="12700">
            <a:miter lim="400000"/>
          </a:ln>
        </p:spPr>
      </p:pic>
      <p:sp>
        <p:nvSpPr>
          <p:cNvPr id="30"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1" name="latex-image-21.pdf" descr="latex-image-21.pdf"/>
          <p:cNvPicPr>
            <a:picLocks noChangeAspect="1"/>
          </p:cNvPicPr>
          <p:nvPr/>
        </p:nvPicPr>
        <p:blipFill>
          <a:blip r:embed="rId16"/>
          <a:stretch>
            <a:fillRect/>
          </a:stretch>
        </p:blipFill>
        <p:spPr>
          <a:xfrm>
            <a:off x="1140349" y="4944047"/>
            <a:ext cx="711158" cy="151805"/>
          </a:xfrm>
          <a:prstGeom prst="rect">
            <a:avLst/>
          </a:prstGeom>
          <a:ln w="12700">
            <a:miter lim="400000"/>
          </a:ln>
        </p:spPr>
      </p:pic>
      <p:sp>
        <p:nvSpPr>
          <p:cNvPr id="32" name="four points become…"/>
          <p:cNvSpPr txBox="1"/>
          <p:nvPr/>
        </p:nvSpPr>
        <p:spPr>
          <a:xfrm>
            <a:off x="5245662" y="3914617"/>
            <a:ext cx="1667535"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t>four points become</a:t>
            </a:r>
          </a:p>
          <a:p>
            <a:pPr>
              <a:defRPr sz="2400"/>
            </a:pPr>
            <a:r>
              <a:t>?</a:t>
            </a:r>
          </a:p>
        </p:txBody>
      </p:sp>
      <p:sp>
        <p:nvSpPr>
          <p:cNvPr id="33"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4" name="latex-image-22.pdf" descr="latex-image-22.pdf"/>
          <p:cNvPicPr>
            <a:picLocks noChangeAspect="1"/>
          </p:cNvPicPr>
          <p:nvPr/>
        </p:nvPicPr>
        <p:blipFill>
          <a:blip r:embed="rId17"/>
          <a:stretch>
            <a:fillRect/>
          </a:stretch>
        </p:blipFill>
        <p:spPr>
          <a:xfrm>
            <a:off x="3383200" y="5037042"/>
            <a:ext cx="552516" cy="151805"/>
          </a:xfrm>
          <a:prstGeom prst="rect">
            <a:avLst/>
          </a:prstGeom>
          <a:ln w="12700">
            <a:miter lim="400000"/>
          </a:ln>
        </p:spPr>
      </p:pic>
      <p:sp>
        <p:nvSpPr>
          <p:cNvPr id="35" name="Line">
            <a:extLst>
              <a:ext uri="{FF2B5EF4-FFF2-40B4-BE49-F238E27FC236}">
                <a16:creationId xmlns:a16="http://schemas.microsoft.com/office/drawing/2014/main" id="{1A45CAB0-8420-493A-8011-1DF4F6E5CB2B}"/>
              </a:ext>
            </a:extLst>
          </p:cNvPr>
          <p:cNvSpPr/>
          <p:nvPr/>
        </p:nvSpPr>
        <p:spPr>
          <a:xfrm>
            <a:off x="8368595" y="3492589"/>
            <a:ext cx="2869802" cy="2152351"/>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36" name="Line">
            <a:extLst>
              <a:ext uri="{FF2B5EF4-FFF2-40B4-BE49-F238E27FC236}">
                <a16:creationId xmlns:a16="http://schemas.microsoft.com/office/drawing/2014/main" id="{ADD82E62-C9FD-44C1-BD00-EA056F19E691}"/>
              </a:ext>
            </a:extLst>
          </p:cNvPr>
          <p:cNvSpPr/>
          <p:nvPr/>
        </p:nvSpPr>
        <p:spPr>
          <a:xfrm>
            <a:off x="9232303" y="3184614"/>
            <a:ext cx="1142386" cy="2582432"/>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37" name="Line">
            <a:extLst>
              <a:ext uri="{FF2B5EF4-FFF2-40B4-BE49-F238E27FC236}">
                <a16:creationId xmlns:a16="http://schemas.microsoft.com/office/drawing/2014/main" id="{AC519254-91B5-45CB-951C-264203E8E3F2}"/>
              </a:ext>
            </a:extLst>
          </p:cNvPr>
          <p:cNvSpPr/>
          <p:nvPr/>
        </p:nvSpPr>
        <p:spPr>
          <a:xfrm flipH="1">
            <a:off x="8934526" y="3352673"/>
            <a:ext cx="1811248" cy="2562023"/>
          </a:xfrm>
          <a:prstGeom prst="line">
            <a:avLst/>
          </a:prstGeom>
          <a:ln w="25400">
            <a:solidFill>
              <a:schemeClr val="accent1"/>
            </a:solidFill>
            <a:miter lim="400000"/>
            <a:headEnd type="arrow"/>
            <a:tailEnd type="arrow"/>
          </a:ln>
        </p:spPr>
        <p:txBody>
          <a:bodyPr lIns="42520" tIns="42520" rIns="42520" bIns="42520" anchor="ctr"/>
          <a:lstStyle/>
          <a:p>
            <a:pPr>
              <a:defRPr sz="2400"/>
            </a:pPr>
            <a:endParaRPr/>
          </a:p>
        </p:txBody>
      </p:sp>
      <p:sp>
        <p:nvSpPr>
          <p:cNvPr id="38" name="Circle">
            <a:extLst>
              <a:ext uri="{FF2B5EF4-FFF2-40B4-BE49-F238E27FC236}">
                <a16:creationId xmlns:a16="http://schemas.microsoft.com/office/drawing/2014/main" id="{96873C3B-721E-435F-BDB2-8536A18A8154}"/>
              </a:ext>
            </a:extLst>
          </p:cNvPr>
          <p:cNvSpPr/>
          <p:nvPr/>
        </p:nvSpPr>
        <p:spPr>
          <a:xfrm>
            <a:off x="9805785" y="4568610"/>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Tree>
    <p:extLst>
      <p:ext uri="{BB962C8B-B14F-4D97-AF65-F5344CB8AC3E}">
        <p14:creationId xmlns:p14="http://schemas.microsoft.com/office/powerpoint/2010/main" val="856130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39500"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Line"/>
          <p:cNvSpPr/>
          <p:nvPr/>
        </p:nvSpPr>
        <p:spPr>
          <a:xfrm>
            <a:off x="8368595" y="3492589"/>
            <a:ext cx="2869802" cy="2152351"/>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24"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5"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9"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0" name="latex-image-19.pdf" descr="latex-image-19.pdf"/>
          <p:cNvPicPr>
            <a:picLocks noChangeAspect="1"/>
          </p:cNvPicPr>
          <p:nvPr/>
        </p:nvPicPr>
        <p:blipFill>
          <a:blip r:embed="rId15"/>
          <a:stretch>
            <a:fillRect/>
          </a:stretch>
        </p:blipFill>
        <p:spPr>
          <a:xfrm>
            <a:off x="4320620" y="3353098"/>
            <a:ext cx="404813" cy="151805"/>
          </a:xfrm>
          <a:prstGeom prst="rect">
            <a:avLst/>
          </a:prstGeom>
          <a:ln w="12700">
            <a:miter lim="400000"/>
          </a:ln>
        </p:spPr>
      </p:pic>
      <p:sp>
        <p:nvSpPr>
          <p:cNvPr id="31" name="Line"/>
          <p:cNvSpPr/>
          <p:nvPr/>
        </p:nvSpPr>
        <p:spPr>
          <a:xfrm>
            <a:off x="9232303" y="3184614"/>
            <a:ext cx="1142386" cy="2582432"/>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3" name="latex-image-21.pdf" descr="latex-image-21.pdf"/>
          <p:cNvPicPr>
            <a:picLocks noChangeAspect="1"/>
          </p:cNvPicPr>
          <p:nvPr/>
        </p:nvPicPr>
        <p:blipFill>
          <a:blip r:embed="rId16"/>
          <a:stretch>
            <a:fillRect/>
          </a:stretch>
        </p:blipFill>
        <p:spPr>
          <a:xfrm>
            <a:off x="1140349" y="4944047"/>
            <a:ext cx="711158" cy="151805"/>
          </a:xfrm>
          <a:prstGeom prst="rect">
            <a:avLst/>
          </a:prstGeom>
          <a:ln w="12700">
            <a:miter lim="400000"/>
          </a:ln>
        </p:spPr>
      </p:pic>
      <p:sp>
        <p:nvSpPr>
          <p:cNvPr id="34" name="Line"/>
          <p:cNvSpPr/>
          <p:nvPr/>
        </p:nvSpPr>
        <p:spPr>
          <a:xfrm flipH="1">
            <a:off x="8934526" y="3352673"/>
            <a:ext cx="1811248" cy="2562023"/>
          </a:xfrm>
          <a:prstGeom prst="line">
            <a:avLst/>
          </a:prstGeom>
          <a:ln w="25400">
            <a:solidFill>
              <a:schemeClr val="accent1"/>
            </a:solidFill>
            <a:miter lim="400000"/>
            <a:headEnd type="arrow"/>
            <a:tailEnd type="arrow"/>
          </a:ln>
        </p:spPr>
        <p:txBody>
          <a:bodyPr lIns="42520" tIns="42520" rIns="42520" bIns="42520" anchor="ctr"/>
          <a:lstStyle/>
          <a:p>
            <a:pPr>
              <a:defRPr sz="2400"/>
            </a:pPr>
            <a:endParaRPr/>
          </a:p>
        </p:txBody>
      </p:sp>
      <p:sp>
        <p:nvSpPr>
          <p:cNvPr id="35" name="Circle"/>
          <p:cNvSpPr/>
          <p:nvPr/>
        </p:nvSpPr>
        <p:spPr>
          <a:xfrm>
            <a:off x="9805785" y="4568610"/>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
        <p:nvSpPr>
          <p:cNvPr id="36" name="four points become…"/>
          <p:cNvSpPr txBox="1"/>
          <p:nvPr/>
        </p:nvSpPr>
        <p:spPr>
          <a:xfrm>
            <a:off x="5245662" y="3914617"/>
            <a:ext cx="1667535"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rPr dirty="0"/>
              <a:t>four points become</a:t>
            </a:r>
          </a:p>
          <a:p>
            <a:pPr>
              <a:defRPr sz="2400"/>
            </a:pPr>
            <a:r>
              <a:rPr lang="en-US" dirty="0"/>
              <a:t>Four lines</a:t>
            </a:r>
            <a:endParaRPr dirty="0"/>
          </a:p>
        </p:txBody>
      </p:sp>
      <p:sp>
        <p:nvSpPr>
          <p:cNvPr id="37"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
        <p:nvSpPr>
          <p:cNvPr id="38" name="Line"/>
          <p:cNvSpPr/>
          <p:nvPr/>
        </p:nvSpPr>
        <p:spPr>
          <a:xfrm>
            <a:off x="7725657" y="3671182"/>
            <a:ext cx="2869802" cy="2152351"/>
          </a:xfrm>
          <a:prstGeom prst="line">
            <a:avLst/>
          </a:prstGeom>
          <a:ln w="25400">
            <a:solidFill>
              <a:schemeClr val="accent3"/>
            </a:solidFill>
            <a:miter lim="400000"/>
            <a:headEnd type="arrow"/>
            <a:tailEnd type="arrow"/>
          </a:ln>
        </p:spPr>
        <p:txBody>
          <a:bodyPr lIns="42520" tIns="42520" rIns="42520" bIns="42520" anchor="ctr"/>
          <a:lstStyle/>
          <a:p>
            <a:pPr>
              <a:defRPr sz="2400"/>
            </a:pPr>
            <a:endParaRPr/>
          </a:p>
        </p:txBody>
      </p:sp>
      <p:pic>
        <p:nvPicPr>
          <p:cNvPr id="39" name="latex-image-22.pdf" descr="latex-image-22.pdf"/>
          <p:cNvPicPr>
            <a:picLocks noChangeAspect="1"/>
          </p:cNvPicPr>
          <p:nvPr/>
        </p:nvPicPr>
        <p:blipFill>
          <a:blip r:embed="rId17"/>
          <a:stretch>
            <a:fillRect/>
          </a:stretch>
        </p:blipFill>
        <p:spPr>
          <a:xfrm>
            <a:off x="3383200" y="5037042"/>
            <a:ext cx="552516" cy="151805"/>
          </a:xfrm>
          <a:prstGeom prst="rect">
            <a:avLst/>
          </a:prstGeom>
          <a:ln w="12700">
            <a:miter lim="400000"/>
          </a:ln>
        </p:spPr>
      </p:pic>
    </p:spTree>
    <p:extLst>
      <p:ext uri="{BB962C8B-B14F-4D97-AF65-F5344CB8AC3E}">
        <p14:creationId xmlns:p14="http://schemas.microsoft.com/office/powerpoint/2010/main" val="856130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what for?</a:t>
            </a:r>
          </a:p>
        </p:txBody>
      </p:sp>
      <p:sp>
        <p:nvSpPr>
          <p:cNvPr id="3" name="Content Placeholder 2"/>
          <p:cNvSpPr>
            <a:spLocks noGrp="1"/>
          </p:cNvSpPr>
          <p:nvPr>
            <p:ph idx="1"/>
          </p:nvPr>
        </p:nvSpPr>
        <p:spPr/>
        <p:txBody>
          <a:bodyPr/>
          <a:lstStyle/>
          <a:p>
            <a:r>
              <a:rPr lang="en-US" dirty="0">
                <a:highlight>
                  <a:srgbClr val="FFFF00"/>
                </a:highlight>
              </a:rPr>
              <a:t>How can we find lines in dataset using the parameter space?</a:t>
            </a:r>
          </a:p>
        </p:txBody>
      </p:sp>
    </p:spTree>
    <p:extLst>
      <p:ext uri="{BB962C8B-B14F-4D97-AF65-F5344CB8AC3E}">
        <p14:creationId xmlns:p14="http://schemas.microsoft.com/office/powerpoint/2010/main" val="30517655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what for?</a:t>
            </a:r>
          </a:p>
        </p:txBody>
      </p:sp>
      <p:sp>
        <p:nvSpPr>
          <p:cNvPr id="3" name="Content Placeholder 2"/>
          <p:cNvSpPr>
            <a:spLocks noGrp="1"/>
          </p:cNvSpPr>
          <p:nvPr>
            <p:ph idx="1"/>
          </p:nvPr>
        </p:nvSpPr>
        <p:spPr/>
        <p:txBody>
          <a:bodyPr/>
          <a:lstStyle/>
          <a:p>
            <a:r>
              <a:rPr lang="en-US" dirty="0"/>
              <a:t>How can we find lines in dataset using the parameter space?</a:t>
            </a:r>
          </a:p>
          <a:p>
            <a:endParaRPr lang="en-US" dirty="0"/>
          </a:p>
          <a:p>
            <a:pPr marL="457200" lvl="1" indent="0">
              <a:buNone/>
            </a:pPr>
            <a:r>
              <a:rPr lang="en-US" dirty="0"/>
              <a:t>1. Quantize the output parameter space to user defined bins- we will call this table the </a:t>
            </a:r>
            <a:r>
              <a:rPr lang="en-US" b="1" dirty="0"/>
              <a:t>accumulator table.</a:t>
            </a:r>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4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1" name="latex-image-19.pdf" descr="latex-image-19.pdf"/>
          <p:cNvPicPr>
            <a:picLocks noChangeAspect="1"/>
          </p:cNvPicPr>
          <p:nvPr/>
        </p:nvPicPr>
        <p:blipFill>
          <a:blip r:embed="rId8"/>
          <a:stretch>
            <a:fillRect/>
          </a:stretch>
        </p:blipFill>
        <p:spPr>
          <a:xfrm>
            <a:off x="4320620" y="3353098"/>
            <a:ext cx="404813" cy="151805"/>
          </a:xfrm>
          <a:prstGeom prst="rect">
            <a:avLst/>
          </a:prstGeom>
          <a:ln w="12700">
            <a:miter lim="400000"/>
          </a:ln>
        </p:spPr>
      </p:pic>
      <p:sp>
        <p:nvSpPr>
          <p:cNvPr id="4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4" name="latex-image-21.pdf" descr="latex-image-21.pdf"/>
          <p:cNvPicPr>
            <a:picLocks noChangeAspect="1"/>
          </p:cNvPicPr>
          <p:nvPr/>
        </p:nvPicPr>
        <p:blipFill>
          <a:blip r:embed="rId9"/>
          <a:stretch>
            <a:fillRect/>
          </a:stretch>
        </p:blipFill>
        <p:spPr>
          <a:xfrm>
            <a:off x="1140349" y="4944047"/>
            <a:ext cx="711158" cy="151805"/>
          </a:xfrm>
          <a:prstGeom prst="rect">
            <a:avLst/>
          </a:prstGeom>
          <a:ln w="12700">
            <a:miter lim="400000"/>
          </a:ln>
        </p:spPr>
      </p:pic>
      <p:sp>
        <p:nvSpPr>
          <p:cNvPr id="48"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50" name="latex-image-22.pdf" descr="latex-image-22.pdf"/>
          <p:cNvPicPr>
            <a:picLocks noChangeAspect="1"/>
          </p:cNvPicPr>
          <p:nvPr/>
        </p:nvPicPr>
        <p:blipFill>
          <a:blip r:embed="rId10"/>
          <a:stretch>
            <a:fillRect/>
          </a:stretch>
        </p:blipFill>
        <p:spPr>
          <a:xfrm>
            <a:off x="3383200" y="5037042"/>
            <a:ext cx="552516" cy="151805"/>
          </a:xfrm>
          <a:prstGeom prst="rect">
            <a:avLst/>
          </a:prstGeom>
          <a:ln w="12700">
            <a:miter lim="400000"/>
          </a:ln>
        </p:spPr>
      </p:pic>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2670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C4385895-E4C6-4405-882C-19745C36A9E1}"/>
                  </a:ext>
                </a:extLst>
              </p:cNvPr>
              <p:cNvSpPr txBox="1">
                <a:spLocks/>
              </p:cNvSpPr>
              <p:nvPr/>
            </p:nvSpPr>
            <p:spPr>
              <a:xfrm>
                <a:off x="203200" y="762000"/>
                <a:ext cx="11691052" cy="609599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Given: </a:t>
                </a:r>
              </a:p>
              <a:p>
                <a:pPr marL="0" indent="0">
                  <a:buNone/>
                </a:pPr>
                <a:r>
                  <a:rPr lang="en-US" dirty="0"/>
                  <a:t>    find best line representation:</a:t>
                </a:r>
              </a:p>
              <a:p>
                <a:r>
                  <a:rPr lang="en-US" dirty="0"/>
                  <a:t>The best representation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e>
                    </m:d>
                  </m:oMath>
                </a14:m>
                <a:r>
                  <a:rPr lang="en-US" dirty="0"/>
                  <a:t> is the one that minimizes the total error </a:t>
                </a:r>
                <a14:m>
                  <m:oMath xmlns:m="http://schemas.openxmlformats.org/officeDocument/2006/math">
                    <m:r>
                      <a:rPr lang="en-US" b="0" i="1" smtClean="0">
                        <a:latin typeface="Cambria Math" panose="02040503050406030204" pitchFamily="18" charset="0"/>
                      </a:rPr>
                      <m:t>𝑒</m:t>
                    </m:r>
                  </m:oMath>
                </a14:m>
                <a:r>
                  <a:rPr lang="en-US" dirty="0"/>
                  <a:t>.</a:t>
                </a:r>
              </a:p>
              <a:p>
                <a:pPr marL="0" indent="0">
                  <a:buNone/>
                </a:pPr>
                <a:endParaRPr lang="en-US" dirty="0">
                  <a:highlight>
                    <a:srgbClr val="FFFF00"/>
                  </a:highlight>
                </a:endParaRPr>
              </a:p>
            </p:txBody>
          </p:sp>
        </mc:Choice>
        <mc:Fallback xmlns="">
          <p:sp>
            <p:nvSpPr>
              <p:cNvPr id="33" name="Content Placeholder 2">
                <a:extLst>
                  <a:ext uri="{FF2B5EF4-FFF2-40B4-BE49-F238E27FC236}">
                    <a16:creationId xmlns:a16="http://schemas.microsoft.com/office/drawing/2014/main" id="{C4385895-E4C6-4405-882C-19745C36A9E1}"/>
                  </a:ext>
                </a:extLst>
              </p:cNvPr>
              <p:cNvSpPr txBox="1">
                <a:spLocks noRot="1" noChangeAspect="1" noMove="1" noResize="1" noEditPoints="1" noAdjustHandles="1" noChangeArrowheads="1" noChangeShapeType="1" noTextEdit="1"/>
              </p:cNvSpPr>
              <p:nvPr/>
            </p:nvSpPr>
            <p:spPr>
              <a:xfrm>
                <a:off x="203200" y="762000"/>
                <a:ext cx="11691052" cy="6095998"/>
              </a:xfrm>
              <a:prstGeom prst="rect">
                <a:avLst/>
              </a:prstGeom>
              <a:blipFill>
                <a:blip r:embed="rId3"/>
                <a:stretch>
                  <a:fillRect l="-938" t="-900"/>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DD44C0F-F5D1-4EDE-BEE0-33DE067691D9}"/>
              </a:ext>
            </a:extLst>
          </p:cNvPr>
          <p:cNvSpPr>
            <a:spLocks noGrp="1"/>
          </p:cNvSpPr>
          <p:nvPr>
            <p:ph type="title"/>
          </p:nvPr>
        </p:nvSpPr>
        <p:spPr/>
        <p:txBody>
          <a:bodyPr/>
          <a:lstStyle/>
          <a:p>
            <a:r>
              <a:rPr lang="en-US" dirty="0"/>
              <a:t>Linear least squares (LS): step by step example</a:t>
            </a:r>
          </a:p>
        </p:txBody>
      </p:sp>
      <p:grpSp>
        <p:nvGrpSpPr>
          <p:cNvPr id="4" name="Group 3">
            <a:extLst>
              <a:ext uri="{FF2B5EF4-FFF2-40B4-BE49-F238E27FC236}">
                <a16:creationId xmlns:a16="http://schemas.microsoft.com/office/drawing/2014/main" id="{AF28E17E-C997-4694-A14C-21A40723E73A}"/>
              </a:ext>
            </a:extLst>
          </p:cNvPr>
          <p:cNvGrpSpPr/>
          <p:nvPr/>
        </p:nvGrpSpPr>
        <p:grpSpPr>
          <a:xfrm>
            <a:off x="5852474" y="2807847"/>
            <a:ext cx="4618092" cy="3704924"/>
            <a:chOff x="6960393" y="2913150"/>
            <a:chExt cx="2946401" cy="2363788"/>
          </a:xfrm>
        </p:grpSpPr>
        <p:sp>
          <p:nvSpPr>
            <p:cNvPr id="5" name="Line">
              <a:extLst>
                <a:ext uri="{FF2B5EF4-FFF2-40B4-BE49-F238E27FC236}">
                  <a16:creationId xmlns:a16="http://schemas.microsoft.com/office/drawing/2014/main" id="{05D02128-214C-45F0-81AF-4C097EB1B9F3}"/>
                </a:ext>
              </a:extLst>
            </p:cNvPr>
            <p:cNvSpPr/>
            <p:nvPr/>
          </p:nvSpPr>
          <p:spPr>
            <a:xfrm>
              <a:off x="7112793" y="3217950"/>
              <a:ext cx="1" cy="1828801"/>
            </a:xfrm>
            <a:prstGeom prst="line">
              <a:avLst/>
            </a:prstGeom>
            <a:ln w="28575">
              <a:solidFill>
                <a:srgbClr val="000000"/>
              </a:solidFill>
              <a:headEnd type="triangle"/>
            </a:ln>
          </p:spPr>
          <p:txBody>
            <a:bodyPr lIns="45719" rIns="45719"/>
            <a:lstStyle/>
            <a:p>
              <a:pPr algn="l" defTabSz="457200">
                <a:defRPr sz="1200">
                  <a:latin typeface="Helvetica"/>
                  <a:ea typeface="Helvetica"/>
                  <a:cs typeface="Helvetica"/>
                  <a:sym typeface="Helvetica"/>
                </a:defRPr>
              </a:pPr>
              <a:endParaRPr/>
            </a:p>
          </p:txBody>
        </p:sp>
        <p:sp>
          <p:nvSpPr>
            <p:cNvPr id="6" name="Line">
              <a:extLst>
                <a:ext uri="{FF2B5EF4-FFF2-40B4-BE49-F238E27FC236}">
                  <a16:creationId xmlns:a16="http://schemas.microsoft.com/office/drawing/2014/main" id="{0F356338-E361-4631-809C-234B5A2EE172}"/>
                </a:ext>
              </a:extLst>
            </p:cNvPr>
            <p:cNvSpPr/>
            <p:nvPr/>
          </p:nvSpPr>
          <p:spPr>
            <a:xfrm>
              <a:off x="7112793" y="5046750"/>
              <a:ext cx="2438401" cy="1"/>
            </a:xfrm>
            <a:prstGeom prst="line">
              <a:avLst/>
            </a:prstGeom>
            <a:ln w="28575">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sp>
          <p:nvSpPr>
            <p:cNvPr id="7" name="Line">
              <a:extLst>
                <a:ext uri="{FF2B5EF4-FFF2-40B4-BE49-F238E27FC236}">
                  <a16:creationId xmlns:a16="http://schemas.microsoft.com/office/drawing/2014/main" id="{31366878-8245-4ABF-9BC6-A8489D93D6C3}"/>
                </a:ext>
              </a:extLst>
            </p:cNvPr>
            <p:cNvSpPr/>
            <p:nvPr/>
          </p:nvSpPr>
          <p:spPr>
            <a:xfrm flipV="1">
              <a:off x="7493793" y="3522750"/>
              <a:ext cx="1981201" cy="1143001"/>
            </a:xfrm>
            <a:prstGeom prst="line">
              <a:avLst/>
            </a:prstGeom>
            <a:ln>
              <a:solidFill>
                <a:srgbClr val="000000"/>
              </a:solidFill>
            </a:ln>
          </p:spPr>
          <p:txBody>
            <a:bodyPr lIns="45719" rIns="45719"/>
            <a:lstStyle/>
            <a:p>
              <a:pPr algn="l" defTabSz="457200">
                <a:defRPr sz="1200">
                  <a:latin typeface="Helvetica"/>
                  <a:ea typeface="Helvetica"/>
                  <a:cs typeface="Helvetica"/>
                  <a:sym typeface="Helvetica"/>
                </a:defRPr>
              </a:pPr>
              <a:endParaRPr/>
            </a:p>
          </p:txBody>
        </p:sp>
        <p:sp>
          <p:nvSpPr>
            <p:cNvPr id="8" name="Circle">
              <a:extLst>
                <a:ext uri="{FF2B5EF4-FFF2-40B4-BE49-F238E27FC236}">
                  <a16:creationId xmlns:a16="http://schemas.microsoft.com/office/drawing/2014/main" id="{82EE6308-E339-4577-8738-CB80915D90F5}"/>
                </a:ext>
              </a:extLst>
            </p:cNvPr>
            <p:cNvSpPr/>
            <p:nvPr/>
          </p:nvSpPr>
          <p:spPr>
            <a:xfrm>
              <a:off x="7569993" y="4437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9" name="Circle">
              <a:extLst>
                <a:ext uri="{FF2B5EF4-FFF2-40B4-BE49-F238E27FC236}">
                  <a16:creationId xmlns:a16="http://schemas.microsoft.com/office/drawing/2014/main" id="{219929CE-536F-488C-A967-7B6D1D3E95D8}"/>
                </a:ext>
              </a:extLst>
            </p:cNvPr>
            <p:cNvSpPr/>
            <p:nvPr/>
          </p:nvSpPr>
          <p:spPr>
            <a:xfrm>
              <a:off x="7874793" y="4437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0" name="Circle">
              <a:extLst>
                <a:ext uri="{FF2B5EF4-FFF2-40B4-BE49-F238E27FC236}">
                  <a16:creationId xmlns:a16="http://schemas.microsoft.com/office/drawing/2014/main" id="{9719B3C5-1C68-4CAF-B393-CB16C27687B1}"/>
                </a:ext>
              </a:extLst>
            </p:cNvPr>
            <p:cNvSpPr/>
            <p:nvPr/>
          </p:nvSpPr>
          <p:spPr>
            <a:xfrm>
              <a:off x="8103393" y="42085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1" name="Circle">
              <a:extLst>
                <a:ext uri="{FF2B5EF4-FFF2-40B4-BE49-F238E27FC236}">
                  <a16:creationId xmlns:a16="http://schemas.microsoft.com/office/drawing/2014/main" id="{DBE0103A-7E20-4858-9B19-632FB07E1FC7}"/>
                </a:ext>
              </a:extLst>
            </p:cNvPr>
            <p:cNvSpPr/>
            <p:nvPr/>
          </p:nvSpPr>
          <p:spPr>
            <a:xfrm>
              <a:off x="8331993" y="42085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2" name="Circle">
              <a:extLst>
                <a:ext uri="{FF2B5EF4-FFF2-40B4-BE49-F238E27FC236}">
                  <a16:creationId xmlns:a16="http://schemas.microsoft.com/office/drawing/2014/main" id="{677647CF-9422-4873-9D95-C6E9A5F385CE}"/>
                </a:ext>
              </a:extLst>
            </p:cNvPr>
            <p:cNvSpPr/>
            <p:nvPr/>
          </p:nvSpPr>
          <p:spPr>
            <a:xfrm>
              <a:off x="8560593" y="369420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3" name="Circle">
              <a:extLst>
                <a:ext uri="{FF2B5EF4-FFF2-40B4-BE49-F238E27FC236}">
                  <a16:creationId xmlns:a16="http://schemas.microsoft.com/office/drawing/2014/main" id="{31336D40-1D45-4745-A5ED-EE5C55AC1316}"/>
                </a:ext>
              </a:extLst>
            </p:cNvPr>
            <p:cNvSpPr/>
            <p:nvPr/>
          </p:nvSpPr>
          <p:spPr>
            <a:xfrm>
              <a:off x="8941593" y="39037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4" name="Circle">
              <a:extLst>
                <a:ext uri="{FF2B5EF4-FFF2-40B4-BE49-F238E27FC236}">
                  <a16:creationId xmlns:a16="http://schemas.microsoft.com/office/drawing/2014/main" id="{A92FAC35-C07D-4F1C-B11E-5B42F215BDF3}"/>
                </a:ext>
              </a:extLst>
            </p:cNvPr>
            <p:cNvSpPr/>
            <p:nvPr/>
          </p:nvSpPr>
          <p:spPr>
            <a:xfrm>
              <a:off x="9093993" y="35989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5" name="Circle">
              <a:extLst>
                <a:ext uri="{FF2B5EF4-FFF2-40B4-BE49-F238E27FC236}">
                  <a16:creationId xmlns:a16="http://schemas.microsoft.com/office/drawing/2014/main" id="{1E7F1D7F-F7B1-4EEB-BE9F-B1523256090E}"/>
                </a:ext>
              </a:extLst>
            </p:cNvPr>
            <p:cNvSpPr/>
            <p:nvPr/>
          </p:nvSpPr>
          <p:spPr>
            <a:xfrm>
              <a:off x="8941593" y="35989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6" name="Circle">
              <a:extLst>
                <a:ext uri="{FF2B5EF4-FFF2-40B4-BE49-F238E27FC236}">
                  <a16:creationId xmlns:a16="http://schemas.microsoft.com/office/drawing/2014/main" id="{B9D31784-FEAC-4F59-ABC5-D7089FA5EA32}"/>
                </a:ext>
              </a:extLst>
            </p:cNvPr>
            <p:cNvSpPr/>
            <p:nvPr/>
          </p:nvSpPr>
          <p:spPr>
            <a:xfrm>
              <a:off x="9474993" y="39037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7" name="Circle">
              <a:extLst>
                <a:ext uri="{FF2B5EF4-FFF2-40B4-BE49-F238E27FC236}">
                  <a16:creationId xmlns:a16="http://schemas.microsoft.com/office/drawing/2014/main" id="{2DD949F9-3B0D-43A8-BE32-BF131E8DBF0E}"/>
                </a:ext>
              </a:extLst>
            </p:cNvPr>
            <p:cNvSpPr/>
            <p:nvPr/>
          </p:nvSpPr>
          <p:spPr>
            <a:xfrm>
              <a:off x="9627393" y="4056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9" name="Line">
              <a:extLst>
                <a:ext uri="{FF2B5EF4-FFF2-40B4-BE49-F238E27FC236}">
                  <a16:creationId xmlns:a16="http://schemas.microsoft.com/office/drawing/2014/main" id="{F17AB763-9254-4473-B920-DB8BB757CA06}"/>
                </a:ext>
              </a:extLst>
            </p:cNvPr>
            <p:cNvSpPr/>
            <p:nvPr/>
          </p:nvSpPr>
          <p:spPr>
            <a:xfrm>
              <a:off x="8593932" y="3770400"/>
              <a:ext cx="0" cy="254001"/>
            </a:xfrm>
            <a:prstGeom prst="line">
              <a:avLst/>
            </a:prstGeom>
            <a:ln w="38100">
              <a:solidFill>
                <a:srgbClr val="009999"/>
              </a:solidFill>
            </a:ln>
          </p:spPr>
          <p:txBody>
            <a:bodyPr lIns="45719" rIns="45719"/>
            <a:lstStyle/>
            <a:p>
              <a:pPr algn="l" defTabSz="457200">
                <a:defRPr sz="1200">
                  <a:latin typeface="Helvetica"/>
                  <a:ea typeface="Helvetica"/>
                  <a:cs typeface="Helvetica"/>
                  <a:sym typeface="Helvetica"/>
                </a:defRPr>
              </a:pPr>
              <a:endParaRPr/>
            </a:p>
          </p:txBody>
        </p:sp>
        <p:sp>
          <p:nvSpPr>
            <p:cNvPr id="22" name="Line">
              <a:extLst>
                <a:ext uri="{FF2B5EF4-FFF2-40B4-BE49-F238E27FC236}">
                  <a16:creationId xmlns:a16="http://schemas.microsoft.com/office/drawing/2014/main" id="{06A6F95E-D2C6-4E8A-8675-51D013EFC912}"/>
                </a:ext>
              </a:extLst>
            </p:cNvPr>
            <p:cNvSpPr/>
            <p:nvPr/>
          </p:nvSpPr>
          <p:spPr>
            <a:xfrm flipH="1" flipV="1">
              <a:off x="8636793" y="3903750"/>
              <a:ext cx="457201" cy="609601"/>
            </a:xfrm>
            <a:prstGeom prst="line">
              <a:avLst/>
            </a:prstGeom>
            <a:ln>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pic>
          <p:nvPicPr>
            <p:cNvPr id="23" name="image.pdf" descr="image.pdf">
              <a:extLst>
                <a:ext uri="{FF2B5EF4-FFF2-40B4-BE49-F238E27FC236}">
                  <a16:creationId xmlns:a16="http://schemas.microsoft.com/office/drawing/2014/main" id="{75A2D06C-674E-4310-97E6-6D8868A74978}"/>
                </a:ext>
              </a:extLst>
            </p:cNvPr>
            <p:cNvPicPr>
              <a:picLocks noChangeAspect="1"/>
            </p:cNvPicPr>
            <p:nvPr/>
          </p:nvPicPr>
          <p:blipFill>
            <a:blip r:embed="rId4"/>
            <a:stretch>
              <a:fillRect/>
            </a:stretch>
          </p:blipFill>
          <p:spPr>
            <a:xfrm>
              <a:off x="7998618" y="3279862"/>
              <a:ext cx="1004889" cy="501651"/>
            </a:xfrm>
            <a:prstGeom prst="rect">
              <a:avLst/>
            </a:prstGeom>
            <a:ln w="12700">
              <a:miter lim="400000"/>
            </a:ln>
          </p:spPr>
        </p:pic>
        <p:pic>
          <p:nvPicPr>
            <p:cNvPr id="24" name="image.pdf" descr="image.pdf">
              <a:extLst>
                <a:ext uri="{FF2B5EF4-FFF2-40B4-BE49-F238E27FC236}">
                  <a16:creationId xmlns:a16="http://schemas.microsoft.com/office/drawing/2014/main" id="{3468B2B4-3ACF-49EB-BD0B-9BCDB8A2D325}"/>
                </a:ext>
              </a:extLst>
            </p:cNvPr>
            <p:cNvPicPr>
              <a:picLocks noChangeAspect="1"/>
            </p:cNvPicPr>
            <p:nvPr/>
          </p:nvPicPr>
          <p:blipFill>
            <a:blip r:embed="rId5"/>
            <a:stretch>
              <a:fillRect/>
            </a:stretch>
          </p:blipFill>
          <p:spPr>
            <a:xfrm>
              <a:off x="6960393" y="2913150"/>
              <a:ext cx="307976" cy="361951"/>
            </a:xfrm>
            <a:prstGeom prst="rect">
              <a:avLst/>
            </a:prstGeom>
            <a:ln w="12700">
              <a:miter lim="400000"/>
            </a:ln>
          </p:spPr>
        </p:pic>
        <p:pic>
          <p:nvPicPr>
            <p:cNvPr id="25" name="image.pdf" descr="image.pdf">
              <a:extLst>
                <a:ext uri="{FF2B5EF4-FFF2-40B4-BE49-F238E27FC236}">
                  <a16:creationId xmlns:a16="http://schemas.microsoft.com/office/drawing/2014/main" id="{13904941-8F30-4805-BEB8-C46F6615FD48}"/>
                </a:ext>
              </a:extLst>
            </p:cNvPr>
            <p:cNvPicPr>
              <a:picLocks noChangeAspect="1"/>
            </p:cNvPicPr>
            <p:nvPr/>
          </p:nvPicPr>
          <p:blipFill>
            <a:blip r:embed="rId6"/>
            <a:stretch>
              <a:fillRect/>
            </a:stretch>
          </p:blipFill>
          <p:spPr>
            <a:xfrm>
              <a:off x="9627393" y="4970550"/>
              <a:ext cx="279401" cy="306388"/>
            </a:xfrm>
            <a:prstGeom prst="rect">
              <a:avLst/>
            </a:prstGeom>
            <a:ln w="12700">
              <a:miter lim="400000"/>
            </a:ln>
          </p:spPr>
        </p:pic>
      </p:grpSp>
      <p:cxnSp>
        <p:nvCxnSpPr>
          <p:cNvPr id="27" name="Straight Arrow Connector 26">
            <a:extLst>
              <a:ext uri="{FF2B5EF4-FFF2-40B4-BE49-F238E27FC236}">
                <a16:creationId xmlns:a16="http://schemas.microsoft.com/office/drawing/2014/main" id="{675F9579-BC77-4913-A15E-D2CBB08E862A}"/>
              </a:ext>
            </a:extLst>
          </p:cNvPr>
          <p:cNvCxnSpPr>
            <a:cxnSpLocks/>
          </p:cNvCxnSpPr>
          <p:nvPr/>
        </p:nvCxnSpPr>
        <p:spPr>
          <a:xfrm flipH="1">
            <a:off x="9673276" y="3355884"/>
            <a:ext cx="180216" cy="368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F229952D-A64A-4701-BB49-6807C16ED3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6087" y="770855"/>
            <a:ext cx="30861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64864630-8198-43AB-93BB-E42AB8ADB0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3120" y="1332667"/>
            <a:ext cx="29527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id="{510DDE55-5348-4991-9F4A-5CD9361A70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1693" y="2804623"/>
            <a:ext cx="3533771" cy="56996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a:extLst>
              <a:ext uri="{FF2B5EF4-FFF2-40B4-BE49-F238E27FC236}">
                <a16:creationId xmlns:a16="http://schemas.microsoft.com/office/drawing/2014/main" id="{0DF1540B-D85A-4F9E-9809-F072AD65DA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13915" y="5458639"/>
            <a:ext cx="3009405" cy="524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4102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what for?</a:t>
            </a:r>
          </a:p>
        </p:txBody>
      </p:sp>
      <p:sp>
        <p:nvSpPr>
          <p:cNvPr id="3" name="Content Placeholder 2"/>
          <p:cNvSpPr>
            <a:spLocks noGrp="1"/>
          </p:cNvSpPr>
          <p:nvPr>
            <p:ph idx="1"/>
          </p:nvPr>
        </p:nvSpPr>
        <p:spPr/>
        <p:txBody>
          <a:bodyPr/>
          <a:lstStyle/>
          <a:p>
            <a:r>
              <a:rPr lang="en-US" dirty="0"/>
              <a:t>How can we find lines in dataset using the parameter space?</a:t>
            </a:r>
          </a:p>
          <a:p>
            <a:pPr marL="457200" lvl="1" indent="0">
              <a:buNone/>
            </a:pPr>
            <a:endParaRPr lang="en-US" dirty="0"/>
          </a:p>
          <a:p>
            <a:pPr marL="457200" lvl="1" indent="0">
              <a:buNone/>
            </a:pPr>
            <a:r>
              <a:rPr lang="en-US" dirty="0"/>
              <a:t>2. For each point in image space- find corresponding line in parameter space and increment +1 the intersecting bins.</a:t>
            </a:r>
            <a:endParaRPr lang="en-US" b="1" dirty="0"/>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5" name="Line"/>
          <p:cNvSpPr/>
          <p:nvPr/>
        </p:nvSpPr>
        <p:spPr>
          <a:xfrm>
            <a:off x="7607431" y="2922183"/>
            <a:ext cx="4075520" cy="3044984"/>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4" name="TextBox 3"/>
          <p:cNvSpPr txBox="1"/>
          <p:nvPr/>
        </p:nvSpPr>
        <p:spPr>
          <a:xfrm>
            <a:off x="7817520" y="3095005"/>
            <a:ext cx="441482" cy="369332"/>
          </a:xfrm>
          <a:prstGeom prst="rect">
            <a:avLst/>
          </a:prstGeom>
          <a:noFill/>
        </p:spPr>
        <p:txBody>
          <a:bodyPr wrap="square" rtlCol="0">
            <a:spAutoFit/>
          </a:bodyPr>
          <a:lstStyle/>
          <a:p>
            <a:pPr algn="ctr"/>
            <a:r>
              <a:rPr lang="en-US" b="1" dirty="0"/>
              <a:t>1</a:t>
            </a:r>
          </a:p>
        </p:txBody>
      </p:sp>
      <p:sp>
        <p:nvSpPr>
          <p:cNvPr id="46" name="TextBox 45"/>
          <p:cNvSpPr txBox="1"/>
          <p:nvPr/>
        </p:nvSpPr>
        <p:spPr>
          <a:xfrm>
            <a:off x="8281460" y="3432071"/>
            <a:ext cx="441482" cy="369332"/>
          </a:xfrm>
          <a:prstGeom prst="rect">
            <a:avLst/>
          </a:prstGeom>
          <a:noFill/>
        </p:spPr>
        <p:txBody>
          <a:bodyPr wrap="square" rtlCol="0">
            <a:spAutoFit/>
          </a:bodyPr>
          <a:lstStyle/>
          <a:p>
            <a:pPr algn="ctr"/>
            <a:r>
              <a:rPr lang="en-US" b="1" dirty="0"/>
              <a:t>1</a:t>
            </a:r>
          </a:p>
        </p:txBody>
      </p:sp>
      <p:sp>
        <p:nvSpPr>
          <p:cNvPr id="47" name="TextBox 46"/>
          <p:cNvSpPr txBox="1"/>
          <p:nvPr/>
        </p:nvSpPr>
        <p:spPr>
          <a:xfrm>
            <a:off x="8739803" y="3758700"/>
            <a:ext cx="441482" cy="369332"/>
          </a:xfrm>
          <a:prstGeom prst="rect">
            <a:avLst/>
          </a:prstGeom>
          <a:noFill/>
        </p:spPr>
        <p:txBody>
          <a:bodyPr wrap="square" rtlCol="0">
            <a:spAutoFit/>
          </a:bodyPr>
          <a:lstStyle/>
          <a:p>
            <a:pPr algn="ctr"/>
            <a:r>
              <a:rPr lang="en-US" b="1" dirty="0"/>
              <a:t>1</a:t>
            </a:r>
          </a:p>
        </p:txBody>
      </p:sp>
      <p:sp>
        <p:nvSpPr>
          <p:cNvPr id="49" name="TextBox 48"/>
          <p:cNvSpPr txBox="1"/>
          <p:nvPr/>
        </p:nvSpPr>
        <p:spPr>
          <a:xfrm>
            <a:off x="9179719" y="4086266"/>
            <a:ext cx="441482" cy="369332"/>
          </a:xfrm>
          <a:prstGeom prst="rect">
            <a:avLst/>
          </a:prstGeom>
          <a:noFill/>
        </p:spPr>
        <p:txBody>
          <a:bodyPr wrap="square" rtlCol="0">
            <a:spAutoFit/>
          </a:bodyPr>
          <a:lstStyle/>
          <a:p>
            <a:pPr algn="ctr"/>
            <a:r>
              <a:rPr lang="en-US" b="1" dirty="0"/>
              <a:t>1</a:t>
            </a:r>
          </a:p>
        </p:txBody>
      </p:sp>
      <p:sp>
        <p:nvSpPr>
          <p:cNvPr id="74" name="TextBox 73"/>
          <p:cNvSpPr txBox="1"/>
          <p:nvPr/>
        </p:nvSpPr>
        <p:spPr>
          <a:xfrm>
            <a:off x="9657340" y="4415865"/>
            <a:ext cx="441482" cy="369332"/>
          </a:xfrm>
          <a:prstGeom prst="rect">
            <a:avLst/>
          </a:prstGeom>
          <a:noFill/>
        </p:spPr>
        <p:txBody>
          <a:bodyPr wrap="square" rtlCol="0">
            <a:spAutoFit/>
          </a:bodyPr>
          <a:lstStyle/>
          <a:p>
            <a:pPr algn="ctr"/>
            <a:r>
              <a:rPr lang="en-US" b="1" dirty="0"/>
              <a:t>1</a:t>
            </a:r>
          </a:p>
        </p:txBody>
      </p:sp>
      <p:sp>
        <p:nvSpPr>
          <p:cNvPr id="75" name="TextBox 74"/>
          <p:cNvSpPr txBox="1"/>
          <p:nvPr/>
        </p:nvSpPr>
        <p:spPr>
          <a:xfrm>
            <a:off x="10101982" y="4740456"/>
            <a:ext cx="441482" cy="369332"/>
          </a:xfrm>
          <a:prstGeom prst="rect">
            <a:avLst/>
          </a:prstGeom>
          <a:noFill/>
        </p:spPr>
        <p:txBody>
          <a:bodyPr wrap="square" rtlCol="0">
            <a:spAutoFit/>
          </a:bodyPr>
          <a:lstStyle/>
          <a:p>
            <a:pPr algn="ctr"/>
            <a:r>
              <a:rPr lang="en-US" b="1" dirty="0"/>
              <a:t>1</a:t>
            </a:r>
          </a:p>
        </p:txBody>
      </p:sp>
      <p:sp>
        <p:nvSpPr>
          <p:cNvPr id="76" name="TextBox 75"/>
          <p:cNvSpPr txBox="1"/>
          <p:nvPr/>
        </p:nvSpPr>
        <p:spPr>
          <a:xfrm>
            <a:off x="10543464" y="5067455"/>
            <a:ext cx="441482" cy="369332"/>
          </a:xfrm>
          <a:prstGeom prst="rect">
            <a:avLst/>
          </a:prstGeom>
          <a:noFill/>
        </p:spPr>
        <p:txBody>
          <a:bodyPr wrap="square" rtlCol="0">
            <a:spAutoFit/>
          </a:bodyPr>
          <a:lstStyle/>
          <a:p>
            <a:pPr algn="ctr"/>
            <a:r>
              <a:rPr lang="en-US" b="1" dirty="0"/>
              <a:t>1</a:t>
            </a:r>
          </a:p>
        </p:txBody>
      </p:sp>
      <p:sp>
        <p:nvSpPr>
          <p:cNvPr id="78" name="TextBox 77"/>
          <p:cNvSpPr txBox="1"/>
          <p:nvPr/>
        </p:nvSpPr>
        <p:spPr>
          <a:xfrm>
            <a:off x="11017953" y="5416132"/>
            <a:ext cx="441482" cy="369332"/>
          </a:xfrm>
          <a:prstGeom prst="rect">
            <a:avLst/>
          </a:prstGeom>
          <a:noFill/>
        </p:spPr>
        <p:txBody>
          <a:bodyPr wrap="square" rtlCol="0">
            <a:spAutoFit/>
          </a:bodyPr>
          <a:lstStyle/>
          <a:p>
            <a:pPr algn="ctr"/>
            <a:r>
              <a:rPr lang="en-US" b="1" dirty="0"/>
              <a:t>1</a:t>
            </a:r>
          </a:p>
        </p:txBody>
      </p:sp>
    </p:spTree>
    <p:extLst>
      <p:ext uri="{BB962C8B-B14F-4D97-AF65-F5344CB8AC3E}">
        <p14:creationId xmlns:p14="http://schemas.microsoft.com/office/powerpoint/2010/main" val="30543354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what for?</a:t>
            </a:r>
          </a:p>
        </p:txBody>
      </p:sp>
      <p:sp>
        <p:nvSpPr>
          <p:cNvPr id="3" name="Content Placeholder 2"/>
          <p:cNvSpPr>
            <a:spLocks noGrp="1"/>
          </p:cNvSpPr>
          <p:nvPr>
            <p:ph idx="1"/>
          </p:nvPr>
        </p:nvSpPr>
        <p:spPr/>
        <p:txBody>
          <a:bodyPr/>
          <a:lstStyle/>
          <a:p>
            <a:r>
              <a:rPr lang="en-US" dirty="0"/>
              <a:t>How can we find lines in dataset using the parameter space?</a:t>
            </a:r>
          </a:p>
          <a:p>
            <a:endParaRPr lang="en-US" dirty="0"/>
          </a:p>
          <a:p>
            <a:pPr marL="457200" lvl="1" indent="0">
              <a:buNone/>
            </a:pPr>
            <a:r>
              <a:rPr lang="en-US" dirty="0"/>
              <a:t>2. For each point in image space- find corresponding line in parameter space and increment +1 the intersecting bins.</a:t>
            </a:r>
            <a:endParaRPr lang="en-US" b="1" dirty="0"/>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4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1" name="latex-image-19.pdf" descr="latex-image-19.pdf"/>
          <p:cNvPicPr>
            <a:picLocks noChangeAspect="1"/>
          </p:cNvPicPr>
          <p:nvPr/>
        </p:nvPicPr>
        <p:blipFill>
          <a:blip r:embed="rId8"/>
          <a:stretch>
            <a:fillRect/>
          </a:stretch>
        </p:blipFill>
        <p:spPr>
          <a:xfrm>
            <a:off x="4320620" y="3353098"/>
            <a:ext cx="404813" cy="151805"/>
          </a:xfrm>
          <a:prstGeom prst="rect">
            <a:avLst/>
          </a:prstGeom>
          <a:ln w="12700">
            <a:miter lim="400000"/>
          </a:ln>
        </p:spPr>
      </p:pic>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817520" y="3095005"/>
            <a:ext cx="441482" cy="369332"/>
          </a:xfrm>
          <a:prstGeom prst="rect">
            <a:avLst/>
          </a:prstGeom>
          <a:noFill/>
        </p:spPr>
        <p:txBody>
          <a:bodyPr wrap="square" rtlCol="0">
            <a:spAutoFit/>
          </a:bodyPr>
          <a:lstStyle/>
          <a:p>
            <a:pPr algn="ctr"/>
            <a:r>
              <a:rPr lang="en-US" b="1" dirty="0"/>
              <a:t>1</a:t>
            </a:r>
          </a:p>
        </p:txBody>
      </p:sp>
      <p:sp>
        <p:nvSpPr>
          <p:cNvPr id="46" name="TextBox 45"/>
          <p:cNvSpPr txBox="1"/>
          <p:nvPr/>
        </p:nvSpPr>
        <p:spPr>
          <a:xfrm>
            <a:off x="8281460" y="3432071"/>
            <a:ext cx="441482" cy="369332"/>
          </a:xfrm>
          <a:prstGeom prst="rect">
            <a:avLst/>
          </a:prstGeom>
          <a:noFill/>
        </p:spPr>
        <p:txBody>
          <a:bodyPr wrap="square" rtlCol="0">
            <a:spAutoFit/>
          </a:bodyPr>
          <a:lstStyle/>
          <a:p>
            <a:pPr algn="ctr"/>
            <a:r>
              <a:rPr lang="en-US" b="1" dirty="0"/>
              <a:t>1</a:t>
            </a:r>
          </a:p>
        </p:txBody>
      </p:sp>
      <p:sp>
        <p:nvSpPr>
          <p:cNvPr id="47" name="TextBox 46"/>
          <p:cNvSpPr txBox="1"/>
          <p:nvPr/>
        </p:nvSpPr>
        <p:spPr>
          <a:xfrm>
            <a:off x="8739803" y="3758700"/>
            <a:ext cx="441482" cy="369332"/>
          </a:xfrm>
          <a:prstGeom prst="rect">
            <a:avLst/>
          </a:prstGeom>
          <a:noFill/>
        </p:spPr>
        <p:txBody>
          <a:bodyPr wrap="square" rtlCol="0">
            <a:spAutoFit/>
          </a:bodyPr>
          <a:lstStyle/>
          <a:p>
            <a:pPr algn="ctr"/>
            <a:r>
              <a:rPr lang="en-US" b="1" dirty="0"/>
              <a:t>1</a:t>
            </a:r>
          </a:p>
        </p:txBody>
      </p:sp>
      <p:sp>
        <p:nvSpPr>
          <p:cNvPr id="49" name="TextBox 48"/>
          <p:cNvSpPr txBox="1"/>
          <p:nvPr/>
        </p:nvSpPr>
        <p:spPr>
          <a:xfrm>
            <a:off x="9179719" y="4086266"/>
            <a:ext cx="441482" cy="369332"/>
          </a:xfrm>
          <a:prstGeom prst="rect">
            <a:avLst/>
          </a:prstGeom>
          <a:noFill/>
        </p:spPr>
        <p:txBody>
          <a:bodyPr wrap="square" rtlCol="0">
            <a:spAutoFit/>
          </a:bodyPr>
          <a:lstStyle/>
          <a:p>
            <a:pPr algn="ctr"/>
            <a:r>
              <a:rPr lang="en-US" b="1" dirty="0"/>
              <a:t>1</a:t>
            </a:r>
          </a:p>
        </p:txBody>
      </p:sp>
      <p:sp>
        <p:nvSpPr>
          <p:cNvPr id="74" name="TextBox 73"/>
          <p:cNvSpPr txBox="1"/>
          <p:nvPr/>
        </p:nvSpPr>
        <p:spPr>
          <a:xfrm>
            <a:off x="9657340" y="4415865"/>
            <a:ext cx="441482" cy="369332"/>
          </a:xfrm>
          <a:prstGeom prst="rect">
            <a:avLst/>
          </a:prstGeom>
          <a:noFill/>
        </p:spPr>
        <p:txBody>
          <a:bodyPr wrap="square" rtlCol="0">
            <a:spAutoFit/>
          </a:bodyPr>
          <a:lstStyle/>
          <a:p>
            <a:pPr algn="ctr"/>
            <a:r>
              <a:rPr lang="en-US" b="1" dirty="0"/>
              <a:t>2</a:t>
            </a:r>
          </a:p>
        </p:txBody>
      </p:sp>
      <p:sp>
        <p:nvSpPr>
          <p:cNvPr id="75" name="TextBox 74"/>
          <p:cNvSpPr txBox="1"/>
          <p:nvPr/>
        </p:nvSpPr>
        <p:spPr>
          <a:xfrm>
            <a:off x="10101982" y="4740456"/>
            <a:ext cx="441482" cy="369332"/>
          </a:xfrm>
          <a:prstGeom prst="rect">
            <a:avLst/>
          </a:prstGeom>
          <a:noFill/>
        </p:spPr>
        <p:txBody>
          <a:bodyPr wrap="square" rtlCol="0">
            <a:spAutoFit/>
          </a:bodyPr>
          <a:lstStyle/>
          <a:p>
            <a:pPr algn="ctr"/>
            <a:r>
              <a:rPr lang="en-US" b="1" dirty="0"/>
              <a:t>1</a:t>
            </a:r>
          </a:p>
        </p:txBody>
      </p:sp>
      <p:sp>
        <p:nvSpPr>
          <p:cNvPr id="76" name="TextBox 75"/>
          <p:cNvSpPr txBox="1"/>
          <p:nvPr/>
        </p:nvSpPr>
        <p:spPr>
          <a:xfrm>
            <a:off x="10543464" y="5067455"/>
            <a:ext cx="441482" cy="369332"/>
          </a:xfrm>
          <a:prstGeom prst="rect">
            <a:avLst/>
          </a:prstGeom>
          <a:noFill/>
        </p:spPr>
        <p:txBody>
          <a:bodyPr wrap="square" rtlCol="0">
            <a:spAutoFit/>
          </a:bodyPr>
          <a:lstStyle/>
          <a:p>
            <a:pPr algn="ctr"/>
            <a:r>
              <a:rPr lang="en-US" b="1" dirty="0"/>
              <a:t>1</a:t>
            </a:r>
          </a:p>
        </p:txBody>
      </p:sp>
      <p:sp>
        <p:nvSpPr>
          <p:cNvPr id="78" name="TextBox 77"/>
          <p:cNvSpPr txBox="1"/>
          <p:nvPr/>
        </p:nvSpPr>
        <p:spPr>
          <a:xfrm>
            <a:off x="11017953" y="5416132"/>
            <a:ext cx="441482" cy="369332"/>
          </a:xfrm>
          <a:prstGeom prst="rect">
            <a:avLst/>
          </a:prstGeom>
          <a:noFill/>
        </p:spPr>
        <p:txBody>
          <a:bodyPr wrap="square" rtlCol="0">
            <a:spAutoFit/>
          </a:bodyPr>
          <a:lstStyle/>
          <a:p>
            <a:pPr algn="ctr"/>
            <a:r>
              <a:rPr lang="en-US" b="1" dirty="0"/>
              <a:t>1</a:t>
            </a:r>
          </a:p>
        </p:txBody>
      </p:sp>
      <p:sp>
        <p:nvSpPr>
          <p:cNvPr id="77" name="Line"/>
          <p:cNvSpPr/>
          <p:nvPr/>
        </p:nvSpPr>
        <p:spPr>
          <a:xfrm>
            <a:off x="9144001" y="2971800"/>
            <a:ext cx="1479549" cy="3335665"/>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79" name="TextBox 78"/>
          <p:cNvSpPr txBox="1"/>
          <p:nvPr/>
        </p:nvSpPr>
        <p:spPr>
          <a:xfrm>
            <a:off x="9660500" y="4079861"/>
            <a:ext cx="441482" cy="369332"/>
          </a:xfrm>
          <a:prstGeom prst="rect">
            <a:avLst/>
          </a:prstGeom>
          <a:noFill/>
        </p:spPr>
        <p:txBody>
          <a:bodyPr wrap="square" rtlCol="0">
            <a:spAutoFit/>
          </a:bodyPr>
          <a:lstStyle/>
          <a:p>
            <a:pPr algn="ctr"/>
            <a:r>
              <a:rPr lang="en-US" b="1" dirty="0"/>
              <a:t>1</a:t>
            </a:r>
          </a:p>
        </p:txBody>
      </p:sp>
      <p:sp>
        <p:nvSpPr>
          <p:cNvPr id="80" name="TextBox 79"/>
          <p:cNvSpPr txBox="1"/>
          <p:nvPr/>
        </p:nvSpPr>
        <p:spPr>
          <a:xfrm>
            <a:off x="9187548" y="3760648"/>
            <a:ext cx="441482" cy="369332"/>
          </a:xfrm>
          <a:prstGeom prst="rect">
            <a:avLst/>
          </a:prstGeom>
          <a:noFill/>
        </p:spPr>
        <p:txBody>
          <a:bodyPr wrap="square" rtlCol="0">
            <a:spAutoFit/>
          </a:bodyPr>
          <a:lstStyle/>
          <a:p>
            <a:pPr algn="ctr"/>
            <a:r>
              <a:rPr lang="en-US" b="1" dirty="0"/>
              <a:t>1</a:t>
            </a:r>
          </a:p>
        </p:txBody>
      </p:sp>
      <p:sp>
        <p:nvSpPr>
          <p:cNvPr id="81" name="TextBox 80"/>
          <p:cNvSpPr txBox="1"/>
          <p:nvPr/>
        </p:nvSpPr>
        <p:spPr>
          <a:xfrm>
            <a:off x="9162796" y="3418406"/>
            <a:ext cx="441482" cy="369332"/>
          </a:xfrm>
          <a:prstGeom prst="rect">
            <a:avLst/>
          </a:prstGeom>
          <a:noFill/>
        </p:spPr>
        <p:txBody>
          <a:bodyPr wrap="square" rtlCol="0">
            <a:spAutoFit/>
          </a:bodyPr>
          <a:lstStyle/>
          <a:p>
            <a:pPr algn="ctr"/>
            <a:r>
              <a:rPr lang="en-US" b="1" dirty="0"/>
              <a:t>1</a:t>
            </a:r>
          </a:p>
        </p:txBody>
      </p:sp>
      <p:sp>
        <p:nvSpPr>
          <p:cNvPr id="82" name="TextBox 81"/>
          <p:cNvSpPr txBox="1"/>
          <p:nvPr/>
        </p:nvSpPr>
        <p:spPr>
          <a:xfrm>
            <a:off x="9162796" y="3123402"/>
            <a:ext cx="441482" cy="369332"/>
          </a:xfrm>
          <a:prstGeom prst="rect">
            <a:avLst/>
          </a:prstGeom>
          <a:noFill/>
        </p:spPr>
        <p:txBody>
          <a:bodyPr wrap="square" rtlCol="0">
            <a:spAutoFit/>
          </a:bodyPr>
          <a:lstStyle/>
          <a:p>
            <a:pPr algn="ctr"/>
            <a:r>
              <a:rPr lang="en-US" b="1" dirty="0"/>
              <a:t>1</a:t>
            </a:r>
          </a:p>
        </p:txBody>
      </p:sp>
      <p:sp>
        <p:nvSpPr>
          <p:cNvPr id="83" name="TextBox 82"/>
          <p:cNvSpPr txBox="1"/>
          <p:nvPr/>
        </p:nvSpPr>
        <p:spPr>
          <a:xfrm>
            <a:off x="9629030" y="4720222"/>
            <a:ext cx="441482" cy="369332"/>
          </a:xfrm>
          <a:prstGeom prst="rect">
            <a:avLst/>
          </a:prstGeom>
          <a:noFill/>
        </p:spPr>
        <p:txBody>
          <a:bodyPr wrap="square" rtlCol="0">
            <a:spAutoFit/>
          </a:bodyPr>
          <a:lstStyle/>
          <a:p>
            <a:pPr algn="ctr"/>
            <a:r>
              <a:rPr lang="en-US" b="1" dirty="0"/>
              <a:t>1</a:t>
            </a:r>
          </a:p>
        </p:txBody>
      </p:sp>
      <p:sp>
        <p:nvSpPr>
          <p:cNvPr id="84" name="TextBox 83"/>
          <p:cNvSpPr txBox="1"/>
          <p:nvPr/>
        </p:nvSpPr>
        <p:spPr>
          <a:xfrm>
            <a:off x="10101982" y="5056869"/>
            <a:ext cx="441482" cy="369332"/>
          </a:xfrm>
          <a:prstGeom prst="rect">
            <a:avLst/>
          </a:prstGeom>
          <a:noFill/>
        </p:spPr>
        <p:txBody>
          <a:bodyPr wrap="square" rtlCol="0">
            <a:spAutoFit/>
          </a:bodyPr>
          <a:lstStyle/>
          <a:p>
            <a:pPr algn="ctr"/>
            <a:r>
              <a:rPr lang="en-US" b="1" dirty="0"/>
              <a:t>1</a:t>
            </a:r>
          </a:p>
        </p:txBody>
      </p:sp>
      <p:sp>
        <p:nvSpPr>
          <p:cNvPr id="85" name="TextBox 84"/>
          <p:cNvSpPr txBox="1"/>
          <p:nvPr/>
        </p:nvSpPr>
        <p:spPr>
          <a:xfrm>
            <a:off x="10097256" y="5390446"/>
            <a:ext cx="441482" cy="369332"/>
          </a:xfrm>
          <a:prstGeom prst="rect">
            <a:avLst/>
          </a:prstGeom>
          <a:noFill/>
        </p:spPr>
        <p:txBody>
          <a:bodyPr wrap="square" rtlCol="0">
            <a:spAutoFit/>
          </a:bodyPr>
          <a:lstStyle/>
          <a:p>
            <a:pPr algn="ctr"/>
            <a:r>
              <a:rPr lang="en-US" b="1" dirty="0"/>
              <a:t>1</a:t>
            </a:r>
          </a:p>
        </p:txBody>
      </p:sp>
      <p:sp>
        <p:nvSpPr>
          <p:cNvPr id="86" name="TextBox 85"/>
          <p:cNvSpPr txBox="1"/>
          <p:nvPr/>
        </p:nvSpPr>
        <p:spPr>
          <a:xfrm>
            <a:off x="10101982" y="5747406"/>
            <a:ext cx="441482" cy="369332"/>
          </a:xfrm>
          <a:prstGeom prst="rect">
            <a:avLst/>
          </a:prstGeom>
          <a:noFill/>
        </p:spPr>
        <p:txBody>
          <a:bodyPr wrap="square" rtlCol="0">
            <a:spAutoFit/>
          </a:bodyPr>
          <a:lstStyle/>
          <a:p>
            <a:pPr algn="ctr"/>
            <a:r>
              <a:rPr lang="en-US" b="1" dirty="0"/>
              <a:t>1</a:t>
            </a:r>
          </a:p>
        </p:txBody>
      </p:sp>
    </p:spTree>
    <p:extLst>
      <p:ext uri="{BB962C8B-B14F-4D97-AF65-F5344CB8AC3E}">
        <p14:creationId xmlns:p14="http://schemas.microsoft.com/office/powerpoint/2010/main" val="17739103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what for?</a:t>
            </a:r>
          </a:p>
        </p:txBody>
      </p:sp>
      <p:sp>
        <p:nvSpPr>
          <p:cNvPr id="3" name="Content Placeholder 2"/>
          <p:cNvSpPr>
            <a:spLocks noGrp="1"/>
          </p:cNvSpPr>
          <p:nvPr>
            <p:ph idx="1"/>
          </p:nvPr>
        </p:nvSpPr>
        <p:spPr/>
        <p:txBody>
          <a:bodyPr/>
          <a:lstStyle/>
          <a:p>
            <a:r>
              <a:rPr lang="en-US" dirty="0"/>
              <a:t>How can we find lines in dataset using the parameter space?</a:t>
            </a:r>
          </a:p>
          <a:p>
            <a:endParaRPr lang="en-US" dirty="0"/>
          </a:p>
          <a:p>
            <a:pPr marL="457200" lvl="1" indent="0">
              <a:buNone/>
            </a:pPr>
            <a:r>
              <a:rPr lang="en-US" dirty="0"/>
              <a:t>2. For each point in image space- find corresponding line in parameter space and increment +1 the intersecting bins.</a:t>
            </a:r>
            <a:endParaRPr lang="en-US" b="1" dirty="0"/>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4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1" name="latex-image-19.pdf" descr="latex-image-19.pdf"/>
          <p:cNvPicPr>
            <a:picLocks noChangeAspect="1"/>
          </p:cNvPicPr>
          <p:nvPr/>
        </p:nvPicPr>
        <p:blipFill>
          <a:blip r:embed="rId8"/>
          <a:stretch>
            <a:fillRect/>
          </a:stretch>
        </p:blipFill>
        <p:spPr>
          <a:xfrm>
            <a:off x="4320620" y="3353098"/>
            <a:ext cx="404813" cy="151805"/>
          </a:xfrm>
          <a:prstGeom prst="rect">
            <a:avLst/>
          </a:prstGeom>
          <a:ln w="12700">
            <a:miter lim="400000"/>
          </a:ln>
        </p:spPr>
      </p:pic>
      <p:sp>
        <p:nvSpPr>
          <p:cNvPr id="4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4" name="latex-image-21.pdf" descr="latex-image-21.pdf"/>
          <p:cNvPicPr>
            <a:picLocks noChangeAspect="1"/>
          </p:cNvPicPr>
          <p:nvPr/>
        </p:nvPicPr>
        <p:blipFill>
          <a:blip r:embed="rId9"/>
          <a:stretch>
            <a:fillRect/>
          </a:stretch>
        </p:blipFill>
        <p:spPr>
          <a:xfrm>
            <a:off x="1140349" y="4944047"/>
            <a:ext cx="711158" cy="151805"/>
          </a:xfrm>
          <a:prstGeom prst="rect">
            <a:avLst/>
          </a:prstGeom>
          <a:ln w="12700">
            <a:miter lim="400000"/>
          </a:ln>
        </p:spPr>
      </p:pic>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817520" y="3095005"/>
            <a:ext cx="441482" cy="369332"/>
          </a:xfrm>
          <a:prstGeom prst="rect">
            <a:avLst/>
          </a:prstGeom>
          <a:noFill/>
        </p:spPr>
        <p:txBody>
          <a:bodyPr wrap="square" rtlCol="0">
            <a:spAutoFit/>
          </a:bodyPr>
          <a:lstStyle/>
          <a:p>
            <a:pPr algn="ctr"/>
            <a:r>
              <a:rPr lang="en-US" b="1" dirty="0"/>
              <a:t>1</a:t>
            </a:r>
          </a:p>
        </p:txBody>
      </p:sp>
      <p:sp>
        <p:nvSpPr>
          <p:cNvPr id="46" name="TextBox 45"/>
          <p:cNvSpPr txBox="1"/>
          <p:nvPr/>
        </p:nvSpPr>
        <p:spPr>
          <a:xfrm>
            <a:off x="8281460" y="3432071"/>
            <a:ext cx="441482" cy="369332"/>
          </a:xfrm>
          <a:prstGeom prst="rect">
            <a:avLst/>
          </a:prstGeom>
          <a:noFill/>
        </p:spPr>
        <p:txBody>
          <a:bodyPr wrap="square" rtlCol="0">
            <a:spAutoFit/>
          </a:bodyPr>
          <a:lstStyle/>
          <a:p>
            <a:pPr algn="ctr"/>
            <a:r>
              <a:rPr lang="en-US" b="1" dirty="0"/>
              <a:t>1</a:t>
            </a:r>
          </a:p>
        </p:txBody>
      </p:sp>
      <p:sp>
        <p:nvSpPr>
          <p:cNvPr id="47" name="TextBox 46"/>
          <p:cNvSpPr txBox="1"/>
          <p:nvPr/>
        </p:nvSpPr>
        <p:spPr>
          <a:xfrm>
            <a:off x="8739803" y="3758700"/>
            <a:ext cx="441482" cy="369332"/>
          </a:xfrm>
          <a:prstGeom prst="rect">
            <a:avLst/>
          </a:prstGeom>
          <a:noFill/>
        </p:spPr>
        <p:txBody>
          <a:bodyPr wrap="square" rtlCol="0">
            <a:spAutoFit/>
          </a:bodyPr>
          <a:lstStyle/>
          <a:p>
            <a:pPr algn="ctr"/>
            <a:r>
              <a:rPr lang="en-US" b="1" dirty="0"/>
              <a:t>1</a:t>
            </a:r>
          </a:p>
        </p:txBody>
      </p:sp>
      <p:sp>
        <p:nvSpPr>
          <p:cNvPr id="49" name="TextBox 48"/>
          <p:cNvSpPr txBox="1"/>
          <p:nvPr/>
        </p:nvSpPr>
        <p:spPr>
          <a:xfrm>
            <a:off x="9179719" y="4086266"/>
            <a:ext cx="441482" cy="369332"/>
          </a:xfrm>
          <a:prstGeom prst="rect">
            <a:avLst/>
          </a:prstGeom>
          <a:noFill/>
        </p:spPr>
        <p:txBody>
          <a:bodyPr wrap="square" rtlCol="0">
            <a:spAutoFit/>
          </a:bodyPr>
          <a:lstStyle/>
          <a:p>
            <a:pPr algn="ctr"/>
            <a:r>
              <a:rPr lang="en-US" b="1" dirty="0"/>
              <a:t>1</a:t>
            </a:r>
          </a:p>
        </p:txBody>
      </p:sp>
      <p:sp>
        <p:nvSpPr>
          <p:cNvPr id="74" name="TextBox 73"/>
          <p:cNvSpPr txBox="1"/>
          <p:nvPr/>
        </p:nvSpPr>
        <p:spPr>
          <a:xfrm>
            <a:off x="9657340" y="4415865"/>
            <a:ext cx="441482" cy="369332"/>
          </a:xfrm>
          <a:prstGeom prst="rect">
            <a:avLst/>
          </a:prstGeom>
          <a:noFill/>
        </p:spPr>
        <p:txBody>
          <a:bodyPr wrap="square" rtlCol="0">
            <a:spAutoFit/>
          </a:bodyPr>
          <a:lstStyle/>
          <a:p>
            <a:pPr algn="ctr"/>
            <a:r>
              <a:rPr lang="en-US" b="1" dirty="0"/>
              <a:t>3</a:t>
            </a:r>
          </a:p>
        </p:txBody>
      </p:sp>
      <p:sp>
        <p:nvSpPr>
          <p:cNvPr id="75" name="TextBox 74"/>
          <p:cNvSpPr txBox="1"/>
          <p:nvPr/>
        </p:nvSpPr>
        <p:spPr>
          <a:xfrm>
            <a:off x="10101982" y="4740456"/>
            <a:ext cx="441482" cy="369332"/>
          </a:xfrm>
          <a:prstGeom prst="rect">
            <a:avLst/>
          </a:prstGeom>
          <a:noFill/>
        </p:spPr>
        <p:txBody>
          <a:bodyPr wrap="square" rtlCol="0">
            <a:spAutoFit/>
          </a:bodyPr>
          <a:lstStyle/>
          <a:p>
            <a:pPr algn="ctr"/>
            <a:r>
              <a:rPr lang="en-US" b="1" dirty="0"/>
              <a:t>1</a:t>
            </a:r>
          </a:p>
        </p:txBody>
      </p:sp>
      <p:sp>
        <p:nvSpPr>
          <p:cNvPr id="76" name="TextBox 75"/>
          <p:cNvSpPr txBox="1"/>
          <p:nvPr/>
        </p:nvSpPr>
        <p:spPr>
          <a:xfrm>
            <a:off x="10543464" y="5067455"/>
            <a:ext cx="441482" cy="369332"/>
          </a:xfrm>
          <a:prstGeom prst="rect">
            <a:avLst/>
          </a:prstGeom>
          <a:noFill/>
        </p:spPr>
        <p:txBody>
          <a:bodyPr wrap="square" rtlCol="0">
            <a:spAutoFit/>
          </a:bodyPr>
          <a:lstStyle/>
          <a:p>
            <a:pPr algn="ctr"/>
            <a:r>
              <a:rPr lang="en-US" b="1" dirty="0"/>
              <a:t>1</a:t>
            </a:r>
          </a:p>
        </p:txBody>
      </p:sp>
      <p:sp>
        <p:nvSpPr>
          <p:cNvPr id="78" name="TextBox 77"/>
          <p:cNvSpPr txBox="1"/>
          <p:nvPr/>
        </p:nvSpPr>
        <p:spPr>
          <a:xfrm>
            <a:off x="11017953" y="5416132"/>
            <a:ext cx="441482" cy="369332"/>
          </a:xfrm>
          <a:prstGeom prst="rect">
            <a:avLst/>
          </a:prstGeom>
          <a:noFill/>
        </p:spPr>
        <p:txBody>
          <a:bodyPr wrap="square" rtlCol="0">
            <a:spAutoFit/>
          </a:bodyPr>
          <a:lstStyle/>
          <a:p>
            <a:pPr algn="ctr"/>
            <a:r>
              <a:rPr lang="en-US" b="1" dirty="0"/>
              <a:t>1</a:t>
            </a:r>
          </a:p>
        </p:txBody>
      </p:sp>
      <p:sp>
        <p:nvSpPr>
          <p:cNvPr id="79" name="TextBox 78"/>
          <p:cNvSpPr txBox="1"/>
          <p:nvPr/>
        </p:nvSpPr>
        <p:spPr>
          <a:xfrm>
            <a:off x="9660500" y="4079861"/>
            <a:ext cx="441482" cy="369332"/>
          </a:xfrm>
          <a:prstGeom prst="rect">
            <a:avLst/>
          </a:prstGeom>
          <a:noFill/>
        </p:spPr>
        <p:txBody>
          <a:bodyPr wrap="square" rtlCol="0">
            <a:spAutoFit/>
          </a:bodyPr>
          <a:lstStyle/>
          <a:p>
            <a:pPr algn="ctr"/>
            <a:r>
              <a:rPr lang="en-US" b="1" dirty="0"/>
              <a:t>2</a:t>
            </a:r>
          </a:p>
        </p:txBody>
      </p:sp>
      <p:sp>
        <p:nvSpPr>
          <p:cNvPr id="80" name="TextBox 79"/>
          <p:cNvSpPr txBox="1"/>
          <p:nvPr/>
        </p:nvSpPr>
        <p:spPr>
          <a:xfrm>
            <a:off x="9187548" y="3760648"/>
            <a:ext cx="441482" cy="369332"/>
          </a:xfrm>
          <a:prstGeom prst="rect">
            <a:avLst/>
          </a:prstGeom>
          <a:noFill/>
        </p:spPr>
        <p:txBody>
          <a:bodyPr wrap="square" rtlCol="0">
            <a:spAutoFit/>
          </a:bodyPr>
          <a:lstStyle/>
          <a:p>
            <a:pPr algn="ctr"/>
            <a:r>
              <a:rPr lang="en-US" b="1" dirty="0"/>
              <a:t>1</a:t>
            </a:r>
          </a:p>
        </p:txBody>
      </p:sp>
      <p:sp>
        <p:nvSpPr>
          <p:cNvPr id="81" name="TextBox 80"/>
          <p:cNvSpPr txBox="1"/>
          <p:nvPr/>
        </p:nvSpPr>
        <p:spPr>
          <a:xfrm>
            <a:off x="9162796" y="3418406"/>
            <a:ext cx="441482" cy="369332"/>
          </a:xfrm>
          <a:prstGeom prst="rect">
            <a:avLst/>
          </a:prstGeom>
          <a:noFill/>
        </p:spPr>
        <p:txBody>
          <a:bodyPr wrap="square" rtlCol="0">
            <a:spAutoFit/>
          </a:bodyPr>
          <a:lstStyle/>
          <a:p>
            <a:pPr algn="ctr"/>
            <a:r>
              <a:rPr lang="en-US" b="1" dirty="0"/>
              <a:t>1</a:t>
            </a:r>
          </a:p>
        </p:txBody>
      </p:sp>
      <p:sp>
        <p:nvSpPr>
          <p:cNvPr id="82" name="TextBox 81"/>
          <p:cNvSpPr txBox="1"/>
          <p:nvPr/>
        </p:nvSpPr>
        <p:spPr>
          <a:xfrm>
            <a:off x="9162796" y="3123402"/>
            <a:ext cx="441482" cy="369332"/>
          </a:xfrm>
          <a:prstGeom prst="rect">
            <a:avLst/>
          </a:prstGeom>
          <a:noFill/>
        </p:spPr>
        <p:txBody>
          <a:bodyPr wrap="square" rtlCol="0">
            <a:spAutoFit/>
          </a:bodyPr>
          <a:lstStyle/>
          <a:p>
            <a:pPr algn="ctr"/>
            <a:r>
              <a:rPr lang="en-US" b="1" dirty="0"/>
              <a:t>1</a:t>
            </a:r>
          </a:p>
        </p:txBody>
      </p:sp>
      <p:sp>
        <p:nvSpPr>
          <p:cNvPr id="83" name="TextBox 82"/>
          <p:cNvSpPr txBox="1"/>
          <p:nvPr/>
        </p:nvSpPr>
        <p:spPr>
          <a:xfrm>
            <a:off x="9629030" y="4720222"/>
            <a:ext cx="441482" cy="369332"/>
          </a:xfrm>
          <a:prstGeom prst="rect">
            <a:avLst/>
          </a:prstGeom>
          <a:noFill/>
        </p:spPr>
        <p:txBody>
          <a:bodyPr wrap="square" rtlCol="0">
            <a:spAutoFit/>
          </a:bodyPr>
          <a:lstStyle/>
          <a:p>
            <a:pPr algn="ctr"/>
            <a:r>
              <a:rPr lang="en-US" b="1" dirty="0"/>
              <a:t>2</a:t>
            </a:r>
          </a:p>
        </p:txBody>
      </p:sp>
      <p:sp>
        <p:nvSpPr>
          <p:cNvPr id="84" name="TextBox 83"/>
          <p:cNvSpPr txBox="1"/>
          <p:nvPr/>
        </p:nvSpPr>
        <p:spPr>
          <a:xfrm>
            <a:off x="10101982" y="5056869"/>
            <a:ext cx="441482" cy="369332"/>
          </a:xfrm>
          <a:prstGeom prst="rect">
            <a:avLst/>
          </a:prstGeom>
          <a:noFill/>
        </p:spPr>
        <p:txBody>
          <a:bodyPr wrap="square" rtlCol="0">
            <a:spAutoFit/>
          </a:bodyPr>
          <a:lstStyle/>
          <a:p>
            <a:pPr algn="ctr"/>
            <a:r>
              <a:rPr lang="en-US" b="1" dirty="0"/>
              <a:t>1</a:t>
            </a:r>
          </a:p>
        </p:txBody>
      </p:sp>
      <p:sp>
        <p:nvSpPr>
          <p:cNvPr id="87" name="Line"/>
          <p:cNvSpPr/>
          <p:nvPr/>
        </p:nvSpPr>
        <p:spPr>
          <a:xfrm flipH="1">
            <a:off x="8648699" y="2946797"/>
            <a:ext cx="2369254" cy="3338534"/>
          </a:xfrm>
          <a:prstGeom prst="line">
            <a:avLst/>
          </a:prstGeom>
          <a:ln w="25400">
            <a:solidFill>
              <a:schemeClr val="accent1"/>
            </a:solidFill>
            <a:miter lim="400000"/>
            <a:headEnd type="arrow"/>
            <a:tailEnd type="arrow"/>
          </a:ln>
        </p:spPr>
        <p:txBody>
          <a:bodyPr lIns="42520" tIns="42520" rIns="42520" bIns="42520" anchor="ctr"/>
          <a:lstStyle/>
          <a:p>
            <a:pPr>
              <a:defRPr sz="2400"/>
            </a:pPr>
            <a:endParaRPr/>
          </a:p>
        </p:txBody>
      </p:sp>
      <p:sp>
        <p:nvSpPr>
          <p:cNvPr id="88" name="TextBox 87"/>
          <p:cNvSpPr txBox="1"/>
          <p:nvPr/>
        </p:nvSpPr>
        <p:spPr>
          <a:xfrm>
            <a:off x="10101982" y="4081691"/>
            <a:ext cx="441482" cy="369332"/>
          </a:xfrm>
          <a:prstGeom prst="rect">
            <a:avLst/>
          </a:prstGeom>
          <a:noFill/>
        </p:spPr>
        <p:txBody>
          <a:bodyPr wrap="square" rtlCol="0">
            <a:spAutoFit/>
          </a:bodyPr>
          <a:lstStyle/>
          <a:p>
            <a:pPr algn="ctr"/>
            <a:r>
              <a:rPr lang="en-US" b="1" dirty="0"/>
              <a:t>1</a:t>
            </a:r>
          </a:p>
        </p:txBody>
      </p:sp>
      <p:sp>
        <p:nvSpPr>
          <p:cNvPr id="89" name="TextBox 88"/>
          <p:cNvSpPr txBox="1"/>
          <p:nvPr/>
        </p:nvSpPr>
        <p:spPr>
          <a:xfrm>
            <a:off x="10101982" y="3748629"/>
            <a:ext cx="441482" cy="369332"/>
          </a:xfrm>
          <a:prstGeom prst="rect">
            <a:avLst/>
          </a:prstGeom>
          <a:noFill/>
        </p:spPr>
        <p:txBody>
          <a:bodyPr wrap="square" rtlCol="0">
            <a:spAutoFit/>
          </a:bodyPr>
          <a:lstStyle/>
          <a:p>
            <a:pPr algn="ctr"/>
            <a:r>
              <a:rPr lang="en-US" b="1" dirty="0"/>
              <a:t>1</a:t>
            </a:r>
          </a:p>
        </p:txBody>
      </p:sp>
      <p:sp>
        <p:nvSpPr>
          <p:cNvPr id="90" name="TextBox 89"/>
          <p:cNvSpPr txBox="1"/>
          <p:nvPr/>
        </p:nvSpPr>
        <p:spPr>
          <a:xfrm>
            <a:off x="10545519" y="3409928"/>
            <a:ext cx="441482" cy="369332"/>
          </a:xfrm>
          <a:prstGeom prst="rect">
            <a:avLst/>
          </a:prstGeom>
          <a:noFill/>
        </p:spPr>
        <p:txBody>
          <a:bodyPr wrap="square" rtlCol="0">
            <a:spAutoFit/>
          </a:bodyPr>
          <a:lstStyle/>
          <a:p>
            <a:pPr algn="ctr"/>
            <a:r>
              <a:rPr lang="en-US" b="1" dirty="0"/>
              <a:t>1</a:t>
            </a:r>
          </a:p>
        </p:txBody>
      </p:sp>
      <p:sp>
        <p:nvSpPr>
          <p:cNvPr id="91" name="TextBox 90"/>
          <p:cNvSpPr txBox="1"/>
          <p:nvPr/>
        </p:nvSpPr>
        <p:spPr>
          <a:xfrm>
            <a:off x="10550906" y="3095005"/>
            <a:ext cx="441482" cy="369332"/>
          </a:xfrm>
          <a:prstGeom prst="rect">
            <a:avLst/>
          </a:prstGeom>
          <a:noFill/>
        </p:spPr>
        <p:txBody>
          <a:bodyPr wrap="square" rtlCol="0">
            <a:spAutoFit/>
          </a:bodyPr>
          <a:lstStyle/>
          <a:p>
            <a:pPr algn="ctr"/>
            <a:r>
              <a:rPr lang="en-US" b="1" dirty="0"/>
              <a:t>1</a:t>
            </a:r>
          </a:p>
        </p:txBody>
      </p:sp>
      <p:sp>
        <p:nvSpPr>
          <p:cNvPr id="92" name="TextBox 91"/>
          <p:cNvSpPr txBox="1"/>
          <p:nvPr/>
        </p:nvSpPr>
        <p:spPr>
          <a:xfrm>
            <a:off x="9184235" y="4724533"/>
            <a:ext cx="441482" cy="369332"/>
          </a:xfrm>
          <a:prstGeom prst="rect">
            <a:avLst/>
          </a:prstGeom>
          <a:noFill/>
        </p:spPr>
        <p:txBody>
          <a:bodyPr wrap="square" rtlCol="0">
            <a:spAutoFit/>
          </a:bodyPr>
          <a:lstStyle/>
          <a:p>
            <a:pPr algn="ctr"/>
            <a:r>
              <a:rPr lang="en-US" b="1" dirty="0"/>
              <a:t>1</a:t>
            </a:r>
          </a:p>
        </p:txBody>
      </p:sp>
      <p:sp>
        <p:nvSpPr>
          <p:cNvPr id="93" name="TextBox 92"/>
          <p:cNvSpPr txBox="1"/>
          <p:nvPr/>
        </p:nvSpPr>
        <p:spPr>
          <a:xfrm>
            <a:off x="9187548" y="5067455"/>
            <a:ext cx="441482" cy="369332"/>
          </a:xfrm>
          <a:prstGeom prst="rect">
            <a:avLst/>
          </a:prstGeom>
          <a:noFill/>
        </p:spPr>
        <p:txBody>
          <a:bodyPr wrap="square" rtlCol="0">
            <a:spAutoFit/>
          </a:bodyPr>
          <a:lstStyle/>
          <a:p>
            <a:pPr algn="ctr"/>
            <a:r>
              <a:rPr lang="en-US" b="1" dirty="0"/>
              <a:t>1</a:t>
            </a:r>
          </a:p>
        </p:txBody>
      </p:sp>
      <p:sp>
        <p:nvSpPr>
          <p:cNvPr id="94" name="TextBox 93"/>
          <p:cNvSpPr txBox="1"/>
          <p:nvPr/>
        </p:nvSpPr>
        <p:spPr>
          <a:xfrm>
            <a:off x="9188503" y="5378074"/>
            <a:ext cx="441482" cy="369332"/>
          </a:xfrm>
          <a:prstGeom prst="rect">
            <a:avLst/>
          </a:prstGeom>
          <a:noFill/>
        </p:spPr>
        <p:txBody>
          <a:bodyPr wrap="square" rtlCol="0">
            <a:spAutoFit/>
          </a:bodyPr>
          <a:lstStyle/>
          <a:p>
            <a:pPr algn="ctr"/>
            <a:r>
              <a:rPr lang="en-US" b="1" dirty="0"/>
              <a:t>1</a:t>
            </a:r>
          </a:p>
        </p:txBody>
      </p:sp>
      <p:sp>
        <p:nvSpPr>
          <p:cNvPr id="95" name="TextBox 94"/>
          <p:cNvSpPr txBox="1"/>
          <p:nvPr/>
        </p:nvSpPr>
        <p:spPr>
          <a:xfrm>
            <a:off x="8747021" y="5378074"/>
            <a:ext cx="441482" cy="369332"/>
          </a:xfrm>
          <a:prstGeom prst="rect">
            <a:avLst/>
          </a:prstGeom>
          <a:noFill/>
        </p:spPr>
        <p:txBody>
          <a:bodyPr wrap="square" rtlCol="0">
            <a:spAutoFit/>
          </a:bodyPr>
          <a:lstStyle/>
          <a:p>
            <a:pPr algn="ctr"/>
            <a:r>
              <a:rPr lang="en-US" b="1" dirty="0"/>
              <a:t>1</a:t>
            </a:r>
          </a:p>
        </p:txBody>
      </p:sp>
      <p:sp>
        <p:nvSpPr>
          <p:cNvPr id="96" name="TextBox 95"/>
          <p:cNvSpPr txBox="1"/>
          <p:nvPr/>
        </p:nvSpPr>
        <p:spPr>
          <a:xfrm>
            <a:off x="8721314" y="5731381"/>
            <a:ext cx="441482" cy="369332"/>
          </a:xfrm>
          <a:prstGeom prst="rect">
            <a:avLst/>
          </a:prstGeom>
          <a:noFill/>
        </p:spPr>
        <p:txBody>
          <a:bodyPr wrap="square" rtlCol="0">
            <a:spAutoFit/>
          </a:bodyPr>
          <a:lstStyle/>
          <a:p>
            <a:pPr algn="ctr"/>
            <a:r>
              <a:rPr lang="en-US" b="1" dirty="0"/>
              <a:t>1</a:t>
            </a:r>
          </a:p>
        </p:txBody>
      </p:sp>
      <p:sp>
        <p:nvSpPr>
          <p:cNvPr id="97" name="TextBox 96"/>
          <p:cNvSpPr txBox="1"/>
          <p:nvPr/>
        </p:nvSpPr>
        <p:spPr>
          <a:xfrm>
            <a:off x="10097256" y="5390446"/>
            <a:ext cx="441482" cy="369332"/>
          </a:xfrm>
          <a:prstGeom prst="rect">
            <a:avLst/>
          </a:prstGeom>
          <a:noFill/>
        </p:spPr>
        <p:txBody>
          <a:bodyPr wrap="square" rtlCol="0">
            <a:spAutoFit/>
          </a:bodyPr>
          <a:lstStyle/>
          <a:p>
            <a:pPr algn="ctr"/>
            <a:r>
              <a:rPr lang="en-US" b="1" dirty="0"/>
              <a:t>1</a:t>
            </a:r>
          </a:p>
        </p:txBody>
      </p:sp>
      <p:sp>
        <p:nvSpPr>
          <p:cNvPr id="106" name="TextBox 105"/>
          <p:cNvSpPr txBox="1"/>
          <p:nvPr/>
        </p:nvSpPr>
        <p:spPr>
          <a:xfrm>
            <a:off x="10101982" y="5747406"/>
            <a:ext cx="441482" cy="369332"/>
          </a:xfrm>
          <a:prstGeom prst="rect">
            <a:avLst/>
          </a:prstGeom>
          <a:noFill/>
        </p:spPr>
        <p:txBody>
          <a:bodyPr wrap="square" rtlCol="0">
            <a:spAutoFit/>
          </a:bodyPr>
          <a:lstStyle/>
          <a:p>
            <a:pPr algn="ctr"/>
            <a:r>
              <a:rPr lang="en-US" b="1" dirty="0"/>
              <a:t>1</a:t>
            </a:r>
          </a:p>
        </p:txBody>
      </p:sp>
    </p:spTree>
    <p:extLst>
      <p:ext uri="{BB962C8B-B14F-4D97-AF65-F5344CB8AC3E}">
        <p14:creationId xmlns:p14="http://schemas.microsoft.com/office/powerpoint/2010/main" val="36001333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what for?</a:t>
            </a:r>
          </a:p>
        </p:txBody>
      </p:sp>
      <p:sp>
        <p:nvSpPr>
          <p:cNvPr id="3" name="Content Placeholder 2"/>
          <p:cNvSpPr>
            <a:spLocks noGrp="1"/>
          </p:cNvSpPr>
          <p:nvPr>
            <p:ph idx="1"/>
          </p:nvPr>
        </p:nvSpPr>
        <p:spPr/>
        <p:txBody>
          <a:bodyPr/>
          <a:lstStyle/>
          <a:p>
            <a:r>
              <a:rPr lang="en-US" dirty="0"/>
              <a:t>How can we find lines in dataset using the parameter space?</a:t>
            </a:r>
          </a:p>
          <a:p>
            <a:endParaRPr lang="en-US" dirty="0"/>
          </a:p>
          <a:p>
            <a:pPr marL="457200" lvl="1" indent="0">
              <a:buNone/>
            </a:pPr>
            <a:r>
              <a:rPr lang="en-US" dirty="0"/>
              <a:t>2. For each point in image space- find corresponding line in parameter space and increment +1 the intersecting bins.</a:t>
            </a:r>
            <a:endParaRPr lang="en-US" b="1" dirty="0"/>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4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1" name="latex-image-19.pdf" descr="latex-image-19.pdf"/>
          <p:cNvPicPr>
            <a:picLocks noChangeAspect="1"/>
          </p:cNvPicPr>
          <p:nvPr/>
        </p:nvPicPr>
        <p:blipFill>
          <a:blip r:embed="rId8"/>
          <a:stretch>
            <a:fillRect/>
          </a:stretch>
        </p:blipFill>
        <p:spPr>
          <a:xfrm>
            <a:off x="4320620" y="3353098"/>
            <a:ext cx="404813" cy="151805"/>
          </a:xfrm>
          <a:prstGeom prst="rect">
            <a:avLst/>
          </a:prstGeom>
          <a:ln w="12700">
            <a:miter lim="400000"/>
          </a:ln>
        </p:spPr>
      </p:pic>
      <p:sp>
        <p:nvSpPr>
          <p:cNvPr id="4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4" name="latex-image-21.pdf" descr="latex-image-21.pdf"/>
          <p:cNvPicPr>
            <a:picLocks noChangeAspect="1"/>
          </p:cNvPicPr>
          <p:nvPr/>
        </p:nvPicPr>
        <p:blipFill>
          <a:blip r:embed="rId9"/>
          <a:stretch>
            <a:fillRect/>
          </a:stretch>
        </p:blipFill>
        <p:spPr>
          <a:xfrm>
            <a:off x="1140349" y="4944047"/>
            <a:ext cx="711158" cy="151805"/>
          </a:xfrm>
          <a:prstGeom prst="rect">
            <a:avLst/>
          </a:prstGeom>
          <a:ln w="12700">
            <a:miter lim="400000"/>
          </a:ln>
        </p:spPr>
      </p:pic>
      <p:sp>
        <p:nvSpPr>
          <p:cNvPr id="48"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50" name="latex-image-22.pdf" descr="latex-image-22.pdf"/>
          <p:cNvPicPr>
            <a:picLocks noChangeAspect="1"/>
          </p:cNvPicPr>
          <p:nvPr/>
        </p:nvPicPr>
        <p:blipFill>
          <a:blip r:embed="rId10"/>
          <a:stretch>
            <a:fillRect/>
          </a:stretch>
        </p:blipFill>
        <p:spPr>
          <a:xfrm>
            <a:off x="3383200" y="5037042"/>
            <a:ext cx="552516" cy="151805"/>
          </a:xfrm>
          <a:prstGeom prst="rect">
            <a:avLst/>
          </a:prstGeom>
          <a:ln w="12700">
            <a:miter lim="400000"/>
          </a:ln>
        </p:spPr>
      </p:pic>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817520" y="3095005"/>
            <a:ext cx="441482" cy="369332"/>
          </a:xfrm>
          <a:prstGeom prst="rect">
            <a:avLst/>
          </a:prstGeom>
          <a:noFill/>
        </p:spPr>
        <p:txBody>
          <a:bodyPr wrap="square" rtlCol="0">
            <a:spAutoFit/>
          </a:bodyPr>
          <a:lstStyle/>
          <a:p>
            <a:pPr algn="ctr"/>
            <a:r>
              <a:rPr lang="en-US" b="1" dirty="0"/>
              <a:t>1</a:t>
            </a:r>
          </a:p>
        </p:txBody>
      </p:sp>
      <p:sp>
        <p:nvSpPr>
          <p:cNvPr id="46" name="TextBox 45"/>
          <p:cNvSpPr txBox="1"/>
          <p:nvPr/>
        </p:nvSpPr>
        <p:spPr>
          <a:xfrm>
            <a:off x="8281460" y="3432071"/>
            <a:ext cx="441482" cy="369332"/>
          </a:xfrm>
          <a:prstGeom prst="rect">
            <a:avLst/>
          </a:prstGeom>
          <a:noFill/>
        </p:spPr>
        <p:txBody>
          <a:bodyPr wrap="square" rtlCol="0">
            <a:spAutoFit/>
          </a:bodyPr>
          <a:lstStyle/>
          <a:p>
            <a:pPr algn="ctr"/>
            <a:r>
              <a:rPr lang="en-US" b="1" dirty="0"/>
              <a:t>1</a:t>
            </a:r>
          </a:p>
        </p:txBody>
      </p:sp>
      <p:sp>
        <p:nvSpPr>
          <p:cNvPr id="47" name="TextBox 46"/>
          <p:cNvSpPr txBox="1"/>
          <p:nvPr/>
        </p:nvSpPr>
        <p:spPr>
          <a:xfrm>
            <a:off x="8739803" y="3758700"/>
            <a:ext cx="441482" cy="369332"/>
          </a:xfrm>
          <a:prstGeom prst="rect">
            <a:avLst/>
          </a:prstGeom>
          <a:noFill/>
        </p:spPr>
        <p:txBody>
          <a:bodyPr wrap="square" rtlCol="0">
            <a:spAutoFit/>
          </a:bodyPr>
          <a:lstStyle/>
          <a:p>
            <a:pPr algn="ctr"/>
            <a:r>
              <a:rPr lang="en-US" b="1" dirty="0"/>
              <a:t>1</a:t>
            </a:r>
          </a:p>
        </p:txBody>
      </p:sp>
      <p:sp>
        <p:nvSpPr>
          <p:cNvPr id="49" name="TextBox 48"/>
          <p:cNvSpPr txBox="1"/>
          <p:nvPr/>
        </p:nvSpPr>
        <p:spPr>
          <a:xfrm>
            <a:off x="9179719" y="4086266"/>
            <a:ext cx="441482" cy="369332"/>
          </a:xfrm>
          <a:prstGeom prst="rect">
            <a:avLst/>
          </a:prstGeom>
          <a:noFill/>
        </p:spPr>
        <p:txBody>
          <a:bodyPr wrap="square" rtlCol="0">
            <a:spAutoFit/>
          </a:bodyPr>
          <a:lstStyle/>
          <a:p>
            <a:pPr algn="ctr"/>
            <a:r>
              <a:rPr lang="en-US" b="1" dirty="0"/>
              <a:t>1</a:t>
            </a:r>
          </a:p>
        </p:txBody>
      </p:sp>
      <p:sp>
        <p:nvSpPr>
          <p:cNvPr id="74" name="TextBox 73"/>
          <p:cNvSpPr txBox="1"/>
          <p:nvPr/>
        </p:nvSpPr>
        <p:spPr>
          <a:xfrm>
            <a:off x="9657340" y="4415865"/>
            <a:ext cx="441482" cy="369332"/>
          </a:xfrm>
          <a:prstGeom prst="rect">
            <a:avLst/>
          </a:prstGeom>
          <a:noFill/>
        </p:spPr>
        <p:txBody>
          <a:bodyPr wrap="square" rtlCol="0">
            <a:spAutoFit/>
          </a:bodyPr>
          <a:lstStyle/>
          <a:p>
            <a:pPr algn="ctr"/>
            <a:r>
              <a:rPr lang="en-US" b="1" dirty="0"/>
              <a:t>3</a:t>
            </a:r>
          </a:p>
        </p:txBody>
      </p:sp>
      <p:sp>
        <p:nvSpPr>
          <p:cNvPr id="75" name="TextBox 74"/>
          <p:cNvSpPr txBox="1"/>
          <p:nvPr/>
        </p:nvSpPr>
        <p:spPr>
          <a:xfrm>
            <a:off x="10101982" y="4740456"/>
            <a:ext cx="441482" cy="369332"/>
          </a:xfrm>
          <a:prstGeom prst="rect">
            <a:avLst/>
          </a:prstGeom>
          <a:noFill/>
        </p:spPr>
        <p:txBody>
          <a:bodyPr wrap="square" rtlCol="0">
            <a:spAutoFit/>
          </a:bodyPr>
          <a:lstStyle/>
          <a:p>
            <a:pPr algn="ctr"/>
            <a:r>
              <a:rPr lang="en-US" b="1" dirty="0"/>
              <a:t>1</a:t>
            </a:r>
          </a:p>
        </p:txBody>
      </p:sp>
      <p:sp>
        <p:nvSpPr>
          <p:cNvPr id="76" name="TextBox 75"/>
          <p:cNvSpPr txBox="1"/>
          <p:nvPr/>
        </p:nvSpPr>
        <p:spPr>
          <a:xfrm>
            <a:off x="10543464" y="5067455"/>
            <a:ext cx="441482" cy="369332"/>
          </a:xfrm>
          <a:prstGeom prst="rect">
            <a:avLst/>
          </a:prstGeom>
          <a:noFill/>
        </p:spPr>
        <p:txBody>
          <a:bodyPr wrap="square" rtlCol="0">
            <a:spAutoFit/>
          </a:bodyPr>
          <a:lstStyle/>
          <a:p>
            <a:pPr algn="ctr"/>
            <a:r>
              <a:rPr lang="en-US" b="1" dirty="0"/>
              <a:t>1</a:t>
            </a:r>
          </a:p>
        </p:txBody>
      </p:sp>
      <p:sp>
        <p:nvSpPr>
          <p:cNvPr id="78" name="TextBox 77"/>
          <p:cNvSpPr txBox="1"/>
          <p:nvPr/>
        </p:nvSpPr>
        <p:spPr>
          <a:xfrm>
            <a:off x="11017953" y="5416132"/>
            <a:ext cx="441482" cy="369332"/>
          </a:xfrm>
          <a:prstGeom prst="rect">
            <a:avLst/>
          </a:prstGeom>
          <a:noFill/>
        </p:spPr>
        <p:txBody>
          <a:bodyPr wrap="square" rtlCol="0">
            <a:spAutoFit/>
          </a:bodyPr>
          <a:lstStyle/>
          <a:p>
            <a:pPr algn="ctr"/>
            <a:r>
              <a:rPr lang="en-US" b="1" dirty="0"/>
              <a:t>1</a:t>
            </a:r>
          </a:p>
        </p:txBody>
      </p:sp>
      <p:sp>
        <p:nvSpPr>
          <p:cNvPr id="79" name="TextBox 78"/>
          <p:cNvSpPr txBox="1"/>
          <p:nvPr/>
        </p:nvSpPr>
        <p:spPr>
          <a:xfrm>
            <a:off x="9660500" y="4079861"/>
            <a:ext cx="441482" cy="369332"/>
          </a:xfrm>
          <a:prstGeom prst="rect">
            <a:avLst/>
          </a:prstGeom>
          <a:noFill/>
        </p:spPr>
        <p:txBody>
          <a:bodyPr wrap="square" rtlCol="0">
            <a:spAutoFit/>
          </a:bodyPr>
          <a:lstStyle/>
          <a:p>
            <a:pPr algn="ctr"/>
            <a:r>
              <a:rPr lang="en-US" b="1" dirty="0"/>
              <a:t>2</a:t>
            </a:r>
          </a:p>
        </p:txBody>
      </p:sp>
      <p:sp>
        <p:nvSpPr>
          <p:cNvPr id="80" name="TextBox 79"/>
          <p:cNvSpPr txBox="1"/>
          <p:nvPr/>
        </p:nvSpPr>
        <p:spPr>
          <a:xfrm>
            <a:off x="9187548" y="3760648"/>
            <a:ext cx="441482" cy="369332"/>
          </a:xfrm>
          <a:prstGeom prst="rect">
            <a:avLst/>
          </a:prstGeom>
          <a:noFill/>
        </p:spPr>
        <p:txBody>
          <a:bodyPr wrap="square" rtlCol="0">
            <a:spAutoFit/>
          </a:bodyPr>
          <a:lstStyle/>
          <a:p>
            <a:pPr algn="ctr"/>
            <a:r>
              <a:rPr lang="en-US" b="1" dirty="0"/>
              <a:t>1</a:t>
            </a:r>
          </a:p>
        </p:txBody>
      </p:sp>
      <p:sp>
        <p:nvSpPr>
          <p:cNvPr id="81" name="TextBox 80"/>
          <p:cNvSpPr txBox="1"/>
          <p:nvPr/>
        </p:nvSpPr>
        <p:spPr>
          <a:xfrm>
            <a:off x="9162796" y="3418406"/>
            <a:ext cx="441482" cy="369332"/>
          </a:xfrm>
          <a:prstGeom prst="rect">
            <a:avLst/>
          </a:prstGeom>
          <a:noFill/>
        </p:spPr>
        <p:txBody>
          <a:bodyPr wrap="square" rtlCol="0">
            <a:spAutoFit/>
          </a:bodyPr>
          <a:lstStyle/>
          <a:p>
            <a:pPr algn="ctr"/>
            <a:r>
              <a:rPr lang="en-US" b="1" dirty="0"/>
              <a:t>1</a:t>
            </a:r>
          </a:p>
        </p:txBody>
      </p:sp>
      <p:sp>
        <p:nvSpPr>
          <p:cNvPr id="82" name="TextBox 81"/>
          <p:cNvSpPr txBox="1"/>
          <p:nvPr/>
        </p:nvSpPr>
        <p:spPr>
          <a:xfrm>
            <a:off x="9162796" y="3123402"/>
            <a:ext cx="441482" cy="369332"/>
          </a:xfrm>
          <a:prstGeom prst="rect">
            <a:avLst/>
          </a:prstGeom>
          <a:noFill/>
        </p:spPr>
        <p:txBody>
          <a:bodyPr wrap="square" rtlCol="0">
            <a:spAutoFit/>
          </a:bodyPr>
          <a:lstStyle/>
          <a:p>
            <a:pPr algn="ctr"/>
            <a:r>
              <a:rPr lang="en-US" b="1" dirty="0"/>
              <a:t>1</a:t>
            </a:r>
          </a:p>
        </p:txBody>
      </p:sp>
      <p:sp>
        <p:nvSpPr>
          <p:cNvPr id="83" name="TextBox 82"/>
          <p:cNvSpPr txBox="1"/>
          <p:nvPr/>
        </p:nvSpPr>
        <p:spPr>
          <a:xfrm>
            <a:off x="9629030" y="4720222"/>
            <a:ext cx="441482" cy="369332"/>
          </a:xfrm>
          <a:prstGeom prst="rect">
            <a:avLst/>
          </a:prstGeom>
          <a:noFill/>
        </p:spPr>
        <p:txBody>
          <a:bodyPr wrap="square" rtlCol="0">
            <a:spAutoFit/>
          </a:bodyPr>
          <a:lstStyle/>
          <a:p>
            <a:pPr algn="ctr"/>
            <a:r>
              <a:rPr lang="en-US" b="1" dirty="0"/>
              <a:t>2</a:t>
            </a:r>
          </a:p>
        </p:txBody>
      </p:sp>
      <p:sp>
        <p:nvSpPr>
          <p:cNvPr id="84" name="TextBox 83"/>
          <p:cNvSpPr txBox="1"/>
          <p:nvPr/>
        </p:nvSpPr>
        <p:spPr>
          <a:xfrm>
            <a:off x="10101982" y="5056869"/>
            <a:ext cx="441482" cy="369332"/>
          </a:xfrm>
          <a:prstGeom prst="rect">
            <a:avLst/>
          </a:prstGeom>
          <a:noFill/>
        </p:spPr>
        <p:txBody>
          <a:bodyPr wrap="square" rtlCol="0">
            <a:spAutoFit/>
          </a:bodyPr>
          <a:lstStyle/>
          <a:p>
            <a:pPr algn="ctr"/>
            <a:r>
              <a:rPr lang="en-US" b="1" dirty="0"/>
              <a:t>1</a:t>
            </a:r>
          </a:p>
        </p:txBody>
      </p:sp>
      <p:sp>
        <p:nvSpPr>
          <p:cNvPr id="85" name="TextBox 84"/>
          <p:cNvSpPr txBox="1"/>
          <p:nvPr/>
        </p:nvSpPr>
        <p:spPr>
          <a:xfrm>
            <a:off x="10097256" y="5390446"/>
            <a:ext cx="441482" cy="369332"/>
          </a:xfrm>
          <a:prstGeom prst="rect">
            <a:avLst/>
          </a:prstGeom>
          <a:noFill/>
        </p:spPr>
        <p:txBody>
          <a:bodyPr wrap="square" rtlCol="0">
            <a:spAutoFit/>
          </a:bodyPr>
          <a:lstStyle/>
          <a:p>
            <a:pPr algn="ctr"/>
            <a:r>
              <a:rPr lang="en-US" b="1" dirty="0"/>
              <a:t>2</a:t>
            </a:r>
          </a:p>
        </p:txBody>
      </p:sp>
      <p:sp>
        <p:nvSpPr>
          <p:cNvPr id="86" name="TextBox 85"/>
          <p:cNvSpPr txBox="1"/>
          <p:nvPr/>
        </p:nvSpPr>
        <p:spPr>
          <a:xfrm>
            <a:off x="10101982" y="5747406"/>
            <a:ext cx="441482" cy="369332"/>
          </a:xfrm>
          <a:prstGeom prst="rect">
            <a:avLst/>
          </a:prstGeom>
          <a:noFill/>
        </p:spPr>
        <p:txBody>
          <a:bodyPr wrap="square" rtlCol="0">
            <a:spAutoFit/>
          </a:bodyPr>
          <a:lstStyle/>
          <a:p>
            <a:pPr algn="ctr"/>
            <a:r>
              <a:rPr lang="en-US" b="1" dirty="0"/>
              <a:t>1</a:t>
            </a:r>
          </a:p>
        </p:txBody>
      </p:sp>
      <p:sp>
        <p:nvSpPr>
          <p:cNvPr id="88" name="TextBox 87"/>
          <p:cNvSpPr txBox="1"/>
          <p:nvPr/>
        </p:nvSpPr>
        <p:spPr>
          <a:xfrm>
            <a:off x="10101982" y="4081691"/>
            <a:ext cx="441482" cy="369332"/>
          </a:xfrm>
          <a:prstGeom prst="rect">
            <a:avLst/>
          </a:prstGeom>
          <a:noFill/>
        </p:spPr>
        <p:txBody>
          <a:bodyPr wrap="square" rtlCol="0">
            <a:spAutoFit/>
          </a:bodyPr>
          <a:lstStyle/>
          <a:p>
            <a:pPr algn="ctr"/>
            <a:r>
              <a:rPr lang="en-US" b="1" dirty="0"/>
              <a:t>1</a:t>
            </a:r>
          </a:p>
        </p:txBody>
      </p:sp>
      <p:sp>
        <p:nvSpPr>
          <p:cNvPr id="89" name="TextBox 88"/>
          <p:cNvSpPr txBox="1"/>
          <p:nvPr/>
        </p:nvSpPr>
        <p:spPr>
          <a:xfrm>
            <a:off x="10101982" y="3748629"/>
            <a:ext cx="441482" cy="369332"/>
          </a:xfrm>
          <a:prstGeom prst="rect">
            <a:avLst/>
          </a:prstGeom>
          <a:noFill/>
        </p:spPr>
        <p:txBody>
          <a:bodyPr wrap="square" rtlCol="0">
            <a:spAutoFit/>
          </a:bodyPr>
          <a:lstStyle/>
          <a:p>
            <a:pPr algn="ctr"/>
            <a:r>
              <a:rPr lang="en-US" b="1" dirty="0"/>
              <a:t>1</a:t>
            </a:r>
          </a:p>
        </p:txBody>
      </p:sp>
      <p:sp>
        <p:nvSpPr>
          <p:cNvPr id="90" name="TextBox 89"/>
          <p:cNvSpPr txBox="1"/>
          <p:nvPr/>
        </p:nvSpPr>
        <p:spPr>
          <a:xfrm>
            <a:off x="10545519" y="3409928"/>
            <a:ext cx="441482" cy="369332"/>
          </a:xfrm>
          <a:prstGeom prst="rect">
            <a:avLst/>
          </a:prstGeom>
          <a:noFill/>
        </p:spPr>
        <p:txBody>
          <a:bodyPr wrap="square" rtlCol="0">
            <a:spAutoFit/>
          </a:bodyPr>
          <a:lstStyle/>
          <a:p>
            <a:pPr algn="ctr"/>
            <a:r>
              <a:rPr lang="en-US" b="1" dirty="0"/>
              <a:t>1</a:t>
            </a:r>
          </a:p>
        </p:txBody>
      </p:sp>
      <p:sp>
        <p:nvSpPr>
          <p:cNvPr id="91" name="TextBox 90"/>
          <p:cNvSpPr txBox="1"/>
          <p:nvPr/>
        </p:nvSpPr>
        <p:spPr>
          <a:xfrm>
            <a:off x="10550906" y="3095005"/>
            <a:ext cx="441482" cy="369332"/>
          </a:xfrm>
          <a:prstGeom prst="rect">
            <a:avLst/>
          </a:prstGeom>
          <a:noFill/>
        </p:spPr>
        <p:txBody>
          <a:bodyPr wrap="square" rtlCol="0">
            <a:spAutoFit/>
          </a:bodyPr>
          <a:lstStyle/>
          <a:p>
            <a:pPr algn="ctr"/>
            <a:r>
              <a:rPr lang="en-US" b="1" dirty="0"/>
              <a:t>1</a:t>
            </a:r>
          </a:p>
        </p:txBody>
      </p:sp>
      <p:sp>
        <p:nvSpPr>
          <p:cNvPr id="92" name="TextBox 91"/>
          <p:cNvSpPr txBox="1"/>
          <p:nvPr/>
        </p:nvSpPr>
        <p:spPr>
          <a:xfrm>
            <a:off x="9184235" y="4724533"/>
            <a:ext cx="441482" cy="369332"/>
          </a:xfrm>
          <a:prstGeom prst="rect">
            <a:avLst/>
          </a:prstGeom>
          <a:noFill/>
        </p:spPr>
        <p:txBody>
          <a:bodyPr wrap="square" rtlCol="0">
            <a:spAutoFit/>
          </a:bodyPr>
          <a:lstStyle/>
          <a:p>
            <a:pPr algn="ctr"/>
            <a:r>
              <a:rPr lang="en-US" b="1" dirty="0"/>
              <a:t>2</a:t>
            </a:r>
          </a:p>
        </p:txBody>
      </p:sp>
      <p:sp>
        <p:nvSpPr>
          <p:cNvPr id="93" name="TextBox 92"/>
          <p:cNvSpPr txBox="1"/>
          <p:nvPr/>
        </p:nvSpPr>
        <p:spPr>
          <a:xfrm>
            <a:off x="9187548" y="5067455"/>
            <a:ext cx="441482" cy="369332"/>
          </a:xfrm>
          <a:prstGeom prst="rect">
            <a:avLst/>
          </a:prstGeom>
          <a:noFill/>
        </p:spPr>
        <p:txBody>
          <a:bodyPr wrap="square" rtlCol="0">
            <a:spAutoFit/>
          </a:bodyPr>
          <a:lstStyle/>
          <a:p>
            <a:pPr algn="ctr"/>
            <a:r>
              <a:rPr lang="en-US" b="1" dirty="0"/>
              <a:t>1</a:t>
            </a:r>
          </a:p>
        </p:txBody>
      </p:sp>
      <p:sp>
        <p:nvSpPr>
          <p:cNvPr id="94" name="TextBox 93"/>
          <p:cNvSpPr txBox="1"/>
          <p:nvPr/>
        </p:nvSpPr>
        <p:spPr>
          <a:xfrm>
            <a:off x="9188503" y="5378074"/>
            <a:ext cx="441482" cy="369332"/>
          </a:xfrm>
          <a:prstGeom prst="rect">
            <a:avLst/>
          </a:prstGeom>
          <a:noFill/>
        </p:spPr>
        <p:txBody>
          <a:bodyPr wrap="square" rtlCol="0">
            <a:spAutoFit/>
          </a:bodyPr>
          <a:lstStyle/>
          <a:p>
            <a:pPr algn="ctr"/>
            <a:r>
              <a:rPr lang="en-US" b="1" dirty="0"/>
              <a:t>1</a:t>
            </a:r>
          </a:p>
        </p:txBody>
      </p:sp>
      <p:sp>
        <p:nvSpPr>
          <p:cNvPr id="95" name="TextBox 94"/>
          <p:cNvSpPr txBox="1"/>
          <p:nvPr/>
        </p:nvSpPr>
        <p:spPr>
          <a:xfrm>
            <a:off x="8747021" y="5378074"/>
            <a:ext cx="441482" cy="369332"/>
          </a:xfrm>
          <a:prstGeom prst="rect">
            <a:avLst/>
          </a:prstGeom>
          <a:noFill/>
        </p:spPr>
        <p:txBody>
          <a:bodyPr wrap="square" rtlCol="0">
            <a:spAutoFit/>
          </a:bodyPr>
          <a:lstStyle/>
          <a:p>
            <a:pPr algn="ctr"/>
            <a:r>
              <a:rPr lang="en-US" b="1" dirty="0"/>
              <a:t>1</a:t>
            </a:r>
          </a:p>
        </p:txBody>
      </p:sp>
      <p:sp>
        <p:nvSpPr>
          <p:cNvPr id="96" name="TextBox 95"/>
          <p:cNvSpPr txBox="1"/>
          <p:nvPr/>
        </p:nvSpPr>
        <p:spPr>
          <a:xfrm>
            <a:off x="8721314" y="5731381"/>
            <a:ext cx="441482" cy="369332"/>
          </a:xfrm>
          <a:prstGeom prst="rect">
            <a:avLst/>
          </a:prstGeom>
          <a:noFill/>
        </p:spPr>
        <p:txBody>
          <a:bodyPr wrap="square" rtlCol="0">
            <a:spAutoFit/>
          </a:bodyPr>
          <a:lstStyle/>
          <a:p>
            <a:pPr algn="ctr"/>
            <a:r>
              <a:rPr lang="en-US" b="1" dirty="0"/>
              <a:t>1</a:t>
            </a:r>
          </a:p>
        </p:txBody>
      </p:sp>
      <p:sp>
        <p:nvSpPr>
          <p:cNvPr id="98" name="Line"/>
          <p:cNvSpPr/>
          <p:nvPr/>
        </p:nvSpPr>
        <p:spPr>
          <a:xfrm>
            <a:off x="7210424" y="3279672"/>
            <a:ext cx="3933825" cy="2930628"/>
          </a:xfrm>
          <a:prstGeom prst="line">
            <a:avLst/>
          </a:prstGeom>
          <a:ln w="25400">
            <a:solidFill>
              <a:schemeClr val="accent3"/>
            </a:solidFill>
            <a:miter lim="400000"/>
            <a:headEnd type="arrow"/>
            <a:tailEnd type="arrow"/>
          </a:ln>
        </p:spPr>
        <p:txBody>
          <a:bodyPr lIns="42520" tIns="42520" rIns="42520" bIns="42520" anchor="ctr"/>
          <a:lstStyle/>
          <a:p>
            <a:pPr>
              <a:defRPr sz="2400"/>
            </a:pPr>
            <a:endParaRPr/>
          </a:p>
        </p:txBody>
      </p:sp>
      <p:sp>
        <p:nvSpPr>
          <p:cNvPr id="99" name="TextBox 98"/>
          <p:cNvSpPr txBox="1"/>
          <p:nvPr/>
        </p:nvSpPr>
        <p:spPr>
          <a:xfrm>
            <a:off x="7376865" y="3418406"/>
            <a:ext cx="441482" cy="369332"/>
          </a:xfrm>
          <a:prstGeom prst="rect">
            <a:avLst/>
          </a:prstGeom>
          <a:noFill/>
        </p:spPr>
        <p:txBody>
          <a:bodyPr wrap="square" rtlCol="0">
            <a:spAutoFit/>
          </a:bodyPr>
          <a:lstStyle/>
          <a:p>
            <a:pPr algn="ctr"/>
            <a:r>
              <a:rPr lang="en-US" b="1" dirty="0"/>
              <a:t>1</a:t>
            </a:r>
          </a:p>
        </p:txBody>
      </p:sp>
      <p:sp>
        <p:nvSpPr>
          <p:cNvPr id="101" name="TextBox 100"/>
          <p:cNvSpPr txBox="1"/>
          <p:nvPr/>
        </p:nvSpPr>
        <p:spPr>
          <a:xfrm>
            <a:off x="7817520" y="3758703"/>
            <a:ext cx="441482" cy="369332"/>
          </a:xfrm>
          <a:prstGeom prst="rect">
            <a:avLst/>
          </a:prstGeom>
          <a:noFill/>
        </p:spPr>
        <p:txBody>
          <a:bodyPr wrap="square" rtlCol="0">
            <a:spAutoFit/>
          </a:bodyPr>
          <a:lstStyle/>
          <a:p>
            <a:pPr algn="ctr"/>
            <a:r>
              <a:rPr lang="en-US" b="1" dirty="0"/>
              <a:t>1</a:t>
            </a:r>
          </a:p>
        </p:txBody>
      </p:sp>
      <p:sp>
        <p:nvSpPr>
          <p:cNvPr id="102" name="TextBox 101"/>
          <p:cNvSpPr txBox="1"/>
          <p:nvPr/>
        </p:nvSpPr>
        <p:spPr>
          <a:xfrm>
            <a:off x="8278300" y="4074547"/>
            <a:ext cx="441482" cy="369332"/>
          </a:xfrm>
          <a:prstGeom prst="rect">
            <a:avLst/>
          </a:prstGeom>
          <a:noFill/>
        </p:spPr>
        <p:txBody>
          <a:bodyPr wrap="square" rtlCol="0">
            <a:spAutoFit/>
          </a:bodyPr>
          <a:lstStyle/>
          <a:p>
            <a:pPr algn="ctr"/>
            <a:r>
              <a:rPr lang="en-US" b="1" dirty="0"/>
              <a:t>1</a:t>
            </a:r>
          </a:p>
        </p:txBody>
      </p:sp>
      <p:sp>
        <p:nvSpPr>
          <p:cNvPr id="103" name="TextBox 102"/>
          <p:cNvSpPr txBox="1"/>
          <p:nvPr/>
        </p:nvSpPr>
        <p:spPr>
          <a:xfrm>
            <a:off x="8731628" y="4414456"/>
            <a:ext cx="441482" cy="369332"/>
          </a:xfrm>
          <a:prstGeom prst="rect">
            <a:avLst/>
          </a:prstGeom>
          <a:noFill/>
        </p:spPr>
        <p:txBody>
          <a:bodyPr wrap="square" rtlCol="0">
            <a:spAutoFit/>
          </a:bodyPr>
          <a:lstStyle/>
          <a:p>
            <a:pPr algn="ctr"/>
            <a:r>
              <a:rPr lang="en-US" b="1" dirty="0"/>
              <a:t>1</a:t>
            </a:r>
          </a:p>
        </p:txBody>
      </p:sp>
      <p:sp>
        <p:nvSpPr>
          <p:cNvPr id="104" name="TextBox 103"/>
          <p:cNvSpPr txBox="1"/>
          <p:nvPr/>
        </p:nvSpPr>
        <p:spPr>
          <a:xfrm>
            <a:off x="9637716" y="5067455"/>
            <a:ext cx="441482" cy="369332"/>
          </a:xfrm>
          <a:prstGeom prst="rect">
            <a:avLst/>
          </a:prstGeom>
          <a:noFill/>
        </p:spPr>
        <p:txBody>
          <a:bodyPr wrap="square" rtlCol="0">
            <a:spAutoFit/>
          </a:bodyPr>
          <a:lstStyle/>
          <a:p>
            <a:pPr algn="ctr"/>
            <a:r>
              <a:rPr lang="en-US" b="1" dirty="0"/>
              <a:t>1</a:t>
            </a:r>
          </a:p>
        </p:txBody>
      </p:sp>
      <p:sp>
        <p:nvSpPr>
          <p:cNvPr id="105" name="TextBox 104"/>
          <p:cNvSpPr txBox="1"/>
          <p:nvPr/>
        </p:nvSpPr>
        <p:spPr>
          <a:xfrm>
            <a:off x="10566946" y="5750431"/>
            <a:ext cx="441482" cy="369332"/>
          </a:xfrm>
          <a:prstGeom prst="rect">
            <a:avLst/>
          </a:prstGeom>
          <a:noFill/>
        </p:spPr>
        <p:txBody>
          <a:bodyPr wrap="square" rtlCol="0">
            <a:spAutoFit/>
          </a:bodyPr>
          <a:lstStyle/>
          <a:p>
            <a:pPr algn="ctr"/>
            <a:r>
              <a:rPr lang="en-US" b="1" dirty="0"/>
              <a:t>1</a:t>
            </a:r>
          </a:p>
        </p:txBody>
      </p:sp>
    </p:spTree>
    <p:extLst>
      <p:ext uri="{BB962C8B-B14F-4D97-AF65-F5344CB8AC3E}">
        <p14:creationId xmlns:p14="http://schemas.microsoft.com/office/powerpoint/2010/main" val="14406314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what for?</a:t>
            </a:r>
          </a:p>
        </p:txBody>
      </p:sp>
      <p:sp>
        <p:nvSpPr>
          <p:cNvPr id="3" name="Content Placeholder 2"/>
          <p:cNvSpPr>
            <a:spLocks noGrp="1"/>
          </p:cNvSpPr>
          <p:nvPr>
            <p:ph idx="1"/>
          </p:nvPr>
        </p:nvSpPr>
        <p:spPr/>
        <p:txBody>
          <a:bodyPr/>
          <a:lstStyle/>
          <a:p>
            <a:r>
              <a:rPr lang="en-US" dirty="0"/>
              <a:t>How can we find lines in dataset using the parameter space?</a:t>
            </a:r>
          </a:p>
          <a:p>
            <a:endParaRPr lang="en-US" dirty="0"/>
          </a:p>
          <a:p>
            <a:pPr marL="457200" lvl="1" indent="0">
              <a:buNone/>
            </a:pPr>
            <a:r>
              <a:rPr lang="en-US" dirty="0"/>
              <a:t>3. Threshold the accumulator table result by some TH and get the corresponding line parameters.</a:t>
            </a:r>
            <a:endParaRPr lang="en-US" b="1" dirty="0"/>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4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1" name="latex-image-19.pdf" descr="latex-image-19.pdf"/>
          <p:cNvPicPr>
            <a:picLocks noChangeAspect="1"/>
          </p:cNvPicPr>
          <p:nvPr/>
        </p:nvPicPr>
        <p:blipFill>
          <a:blip r:embed="rId8"/>
          <a:stretch>
            <a:fillRect/>
          </a:stretch>
        </p:blipFill>
        <p:spPr>
          <a:xfrm>
            <a:off x="4320620" y="3353098"/>
            <a:ext cx="404813" cy="151805"/>
          </a:xfrm>
          <a:prstGeom prst="rect">
            <a:avLst/>
          </a:prstGeom>
          <a:ln w="12700">
            <a:miter lim="400000"/>
          </a:ln>
        </p:spPr>
      </p:pic>
      <p:sp>
        <p:nvSpPr>
          <p:cNvPr id="4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4" name="latex-image-21.pdf" descr="latex-image-21.pdf"/>
          <p:cNvPicPr>
            <a:picLocks noChangeAspect="1"/>
          </p:cNvPicPr>
          <p:nvPr/>
        </p:nvPicPr>
        <p:blipFill>
          <a:blip r:embed="rId9"/>
          <a:stretch>
            <a:fillRect/>
          </a:stretch>
        </p:blipFill>
        <p:spPr>
          <a:xfrm>
            <a:off x="1140349" y="4944047"/>
            <a:ext cx="711158" cy="151805"/>
          </a:xfrm>
          <a:prstGeom prst="rect">
            <a:avLst/>
          </a:prstGeom>
          <a:ln w="12700">
            <a:miter lim="400000"/>
          </a:ln>
        </p:spPr>
      </p:pic>
      <p:sp>
        <p:nvSpPr>
          <p:cNvPr id="48"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50" name="latex-image-22.pdf" descr="latex-image-22.pdf"/>
          <p:cNvPicPr>
            <a:picLocks noChangeAspect="1"/>
          </p:cNvPicPr>
          <p:nvPr/>
        </p:nvPicPr>
        <p:blipFill>
          <a:blip r:embed="rId10"/>
          <a:stretch>
            <a:fillRect/>
          </a:stretch>
        </p:blipFill>
        <p:spPr>
          <a:xfrm>
            <a:off x="3383200" y="5037042"/>
            <a:ext cx="552516" cy="151805"/>
          </a:xfrm>
          <a:prstGeom prst="rect">
            <a:avLst/>
          </a:prstGeom>
          <a:ln w="12700">
            <a:miter lim="400000"/>
          </a:ln>
        </p:spPr>
      </p:pic>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817520" y="3095005"/>
            <a:ext cx="441482" cy="369332"/>
          </a:xfrm>
          <a:prstGeom prst="rect">
            <a:avLst/>
          </a:prstGeom>
          <a:noFill/>
        </p:spPr>
        <p:txBody>
          <a:bodyPr wrap="square" rtlCol="0">
            <a:spAutoFit/>
          </a:bodyPr>
          <a:lstStyle/>
          <a:p>
            <a:pPr algn="ctr"/>
            <a:r>
              <a:rPr lang="en-US" b="1" dirty="0"/>
              <a:t>1</a:t>
            </a:r>
          </a:p>
        </p:txBody>
      </p:sp>
      <p:sp>
        <p:nvSpPr>
          <p:cNvPr id="46" name="TextBox 45"/>
          <p:cNvSpPr txBox="1"/>
          <p:nvPr/>
        </p:nvSpPr>
        <p:spPr>
          <a:xfrm>
            <a:off x="8281460" y="3432071"/>
            <a:ext cx="441482" cy="369332"/>
          </a:xfrm>
          <a:prstGeom prst="rect">
            <a:avLst/>
          </a:prstGeom>
          <a:noFill/>
        </p:spPr>
        <p:txBody>
          <a:bodyPr wrap="square" rtlCol="0">
            <a:spAutoFit/>
          </a:bodyPr>
          <a:lstStyle/>
          <a:p>
            <a:pPr algn="ctr"/>
            <a:r>
              <a:rPr lang="en-US" b="1" dirty="0"/>
              <a:t>1</a:t>
            </a:r>
          </a:p>
        </p:txBody>
      </p:sp>
      <p:sp>
        <p:nvSpPr>
          <p:cNvPr id="47" name="TextBox 46"/>
          <p:cNvSpPr txBox="1"/>
          <p:nvPr/>
        </p:nvSpPr>
        <p:spPr>
          <a:xfrm>
            <a:off x="8739803" y="3758700"/>
            <a:ext cx="441482" cy="369332"/>
          </a:xfrm>
          <a:prstGeom prst="rect">
            <a:avLst/>
          </a:prstGeom>
          <a:noFill/>
        </p:spPr>
        <p:txBody>
          <a:bodyPr wrap="square" rtlCol="0">
            <a:spAutoFit/>
          </a:bodyPr>
          <a:lstStyle/>
          <a:p>
            <a:pPr algn="ctr"/>
            <a:r>
              <a:rPr lang="en-US" b="1" dirty="0"/>
              <a:t>1</a:t>
            </a:r>
          </a:p>
        </p:txBody>
      </p:sp>
      <p:sp>
        <p:nvSpPr>
          <p:cNvPr id="49" name="TextBox 48"/>
          <p:cNvSpPr txBox="1"/>
          <p:nvPr/>
        </p:nvSpPr>
        <p:spPr>
          <a:xfrm>
            <a:off x="9179719" y="4086266"/>
            <a:ext cx="441482" cy="369332"/>
          </a:xfrm>
          <a:prstGeom prst="rect">
            <a:avLst/>
          </a:prstGeom>
          <a:noFill/>
        </p:spPr>
        <p:txBody>
          <a:bodyPr wrap="square" rtlCol="0">
            <a:spAutoFit/>
          </a:bodyPr>
          <a:lstStyle/>
          <a:p>
            <a:pPr algn="ctr"/>
            <a:r>
              <a:rPr lang="en-US" b="1" dirty="0"/>
              <a:t>1</a:t>
            </a:r>
          </a:p>
        </p:txBody>
      </p:sp>
      <p:sp>
        <p:nvSpPr>
          <p:cNvPr id="74" name="TextBox 73"/>
          <p:cNvSpPr txBox="1"/>
          <p:nvPr/>
        </p:nvSpPr>
        <p:spPr>
          <a:xfrm>
            <a:off x="9657340" y="4415865"/>
            <a:ext cx="441482" cy="369332"/>
          </a:xfrm>
          <a:prstGeom prst="rect">
            <a:avLst/>
          </a:prstGeom>
          <a:noFill/>
        </p:spPr>
        <p:txBody>
          <a:bodyPr wrap="square" rtlCol="0">
            <a:spAutoFit/>
          </a:bodyPr>
          <a:lstStyle/>
          <a:p>
            <a:pPr algn="ctr"/>
            <a:r>
              <a:rPr lang="en-US" b="1" dirty="0"/>
              <a:t>3</a:t>
            </a:r>
          </a:p>
        </p:txBody>
      </p:sp>
      <p:sp>
        <p:nvSpPr>
          <p:cNvPr id="75" name="TextBox 74"/>
          <p:cNvSpPr txBox="1"/>
          <p:nvPr/>
        </p:nvSpPr>
        <p:spPr>
          <a:xfrm>
            <a:off x="10101982" y="4740456"/>
            <a:ext cx="441482" cy="369332"/>
          </a:xfrm>
          <a:prstGeom prst="rect">
            <a:avLst/>
          </a:prstGeom>
          <a:noFill/>
        </p:spPr>
        <p:txBody>
          <a:bodyPr wrap="square" rtlCol="0">
            <a:spAutoFit/>
          </a:bodyPr>
          <a:lstStyle/>
          <a:p>
            <a:pPr algn="ctr"/>
            <a:r>
              <a:rPr lang="en-US" b="1" dirty="0"/>
              <a:t>1</a:t>
            </a:r>
          </a:p>
        </p:txBody>
      </p:sp>
      <p:sp>
        <p:nvSpPr>
          <p:cNvPr id="76" name="TextBox 75"/>
          <p:cNvSpPr txBox="1"/>
          <p:nvPr/>
        </p:nvSpPr>
        <p:spPr>
          <a:xfrm>
            <a:off x="10543464" y="5067455"/>
            <a:ext cx="441482" cy="369332"/>
          </a:xfrm>
          <a:prstGeom prst="rect">
            <a:avLst/>
          </a:prstGeom>
          <a:noFill/>
        </p:spPr>
        <p:txBody>
          <a:bodyPr wrap="square" rtlCol="0">
            <a:spAutoFit/>
          </a:bodyPr>
          <a:lstStyle/>
          <a:p>
            <a:pPr algn="ctr"/>
            <a:r>
              <a:rPr lang="en-US" b="1" dirty="0"/>
              <a:t>1</a:t>
            </a:r>
          </a:p>
        </p:txBody>
      </p:sp>
      <p:sp>
        <p:nvSpPr>
          <p:cNvPr id="78" name="TextBox 77"/>
          <p:cNvSpPr txBox="1"/>
          <p:nvPr/>
        </p:nvSpPr>
        <p:spPr>
          <a:xfrm>
            <a:off x="11017953" y="5416132"/>
            <a:ext cx="441482" cy="369332"/>
          </a:xfrm>
          <a:prstGeom prst="rect">
            <a:avLst/>
          </a:prstGeom>
          <a:noFill/>
        </p:spPr>
        <p:txBody>
          <a:bodyPr wrap="square" rtlCol="0">
            <a:spAutoFit/>
          </a:bodyPr>
          <a:lstStyle/>
          <a:p>
            <a:pPr algn="ctr"/>
            <a:r>
              <a:rPr lang="en-US" b="1" dirty="0"/>
              <a:t>1</a:t>
            </a:r>
          </a:p>
        </p:txBody>
      </p:sp>
      <p:sp>
        <p:nvSpPr>
          <p:cNvPr id="79" name="TextBox 78"/>
          <p:cNvSpPr txBox="1"/>
          <p:nvPr/>
        </p:nvSpPr>
        <p:spPr>
          <a:xfrm>
            <a:off x="9660500" y="4079861"/>
            <a:ext cx="441482" cy="369332"/>
          </a:xfrm>
          <a:prstGeom prst="rect">
            <a:avLst/>
          </a:prstGeom>
          <a:noFill/>
        </p:spPr>
        <p:txBody>
          <a:bodyPr wrap="square" rtlCol="0">
            <a:spAutoFit/>
          </a:bodyPr>
          <a:lstStyle/>
          <a:p>
            <a:pPr algn="ctr"/>
            <a:r>
              <a:rPr lang="en-US" b="1" dirty="0"/>
              <a:t>2</a:t>
            </a:r>
          </a:p>
        </p:txBody>
      </p:sp>
      <p:sp>
        <p:nvSpPr>
          <p:cNvPr id="80" name="TextBox 79"/>
          <p:cNvSpPr txBox="1"/>
          <p:nvPr/>
        </p:nvSpPr>
        <p:spPr>
          <a:xfrm>
            <a:off x="9187548" y="3760648"/>
            <a:ext cx="441482" cy="369332"/>
          </a:xfrm>
          <a:prstGeom prst="rect">
            <a:avLst/>
          </a:prstGeom>
          <a:noFill/>
        </p:spPr>
        <p:txBody>
          <a:bodyPr wrap="square" rtlCol="0">
            <a:spAutoFit/>
          </a:bodyPr>
          <a:lstStyle/>
          <a:p>
            <a:pPr algn="ctr"/>
            <a:r>
              <a:rPr lang="en-US" b="1" dirty="0"/>
              <a:t>1</a:t>
            </a:r>
          </a:p>
        </p:txBody>
      </p:sp>
      <p:sp>
        <p:nvSpPr>
          <p:cNvPr id="81" name="TextBox 80"/>
          <p:cNvSpPr txBox="1"/>
          <p:nvPr/>
        </p:nvSpPr>
        <p:spPr>
          <a:xfrm>
            <a:off x="9162796" y="3418406"/>
            <a:ext cx="441482" cy="369332"/>
          </a:xfrm>
          <a:prstGeom prst="rect">
            <a:avLst/>
          </a:prstGeom>
          <a:noFill/>
        </p:spPr>
        <p:txBody>
          <a:bodyPr wrap="square" rtlCol="0">
            <a:spAutoFit/>
          </a:bodyPr>
          <a:lstStyle/>
          <a:p>
            <a:pPr algn="ctr"/>
            <a:r>
              <a:rPr lang="en-US" b="1" dirty="0"/>
              <a:t>1</a:t>
            </a:r>
          </a:p>
        </p:txBody>
      </p:sp>
      <p:sp>
        <p:nvSpPr>
          <p:cNvPr id="82" name="TextBox 81"/>
          <p:cNvSpPr txBox="1"/>
          <p:nvPr/>
        </p:nvSpPr>
        <p:spPr>
          <a:xfrm>
            <a:off x="9162796" y="3123402"/>
            <a:ext cx="441482" cy="369332"/>
          </a:xfrm>
          <a:prstGeom prst="rect">
            <a:avLst/>
          </a:prstGeom>
          <a:noFill/>
        </p:spPr>
        <p:txBody>
          <a:bodyPr wrap="square" rtlCol="0">
            <a:spAutoFit/>
          </a:bodyPr>
          <a:lstStyle/>
          <a:p>
            <a:pPr algn="ctr"/>
            <a:r>
              <a:rPr lang="en-US" b="1" dirty="0"/>
              <a:t>1</a:t>
            </a:r>
          </a:p>
        </p:txBody>
      </p:sp>
      <p:sp>
        <p:nvSpPr>
          <p:cNvPr id="83" name="TextBox 82"/>
          <p:cNvSpPr txBox="1"/>
          <p:nvPr/>
        </p:nvSpPr>
        <p:spPr>
          <a:xfrm>
            <a:off x="9629030" y="4720222"/>
            <a:ext cx="441482" cy="369332"/>
          </a:xfrm>
          <a:prstGeom prst="rect">
            <a:avLst/>
          </a:prstGeom>
          <a:noFill/>
        </p:spPr>
        <p:txBody>
          <a:bodyPr wrap="square" rtlCol="0">
            <a:spAutoFit/>
          </a:bodyPr>
          <a:lstStyle/>
          <a:p>
            <a:pPr algn="ctr"/>
            <a:r>
              <a:rPr lang="en-US" b="1" dirty="0"/>
              <a:t>2</a:t>
            </a:r>
          </a:p>
        </p:txBody>
      </p:sp>
      <p:sp>
        <p:nvSpPr>
          <p:cNvPr id="84" name="TextBox 83"/>
          <p:cNvSpPr txBox="1"/>
          <p:nvPr/>
        </p:nvSpPr>
        <p:spPr>
          <a:xfrm>
            <a:off x="10101982" y="5056869"/>
            <a:ext cx="441482" cy="369332"/>
          </a:xfrm>
          <a:prstGeom prst="rect">
            <a:avLst/>
          </a:prstGeom>
          <a:noFill/>
        </p:spPr>
        <p:txBody>
          <a:bodyPr wrap="square" rtlCol="0">
            <a:spAutoFit/>
          </a:bodyPr>
          <a:lstStyle/>
          <a:p>
            <a:pPr algn="ctr"/>
            <a:r>
              <a:rPr lang="en-US" b="1" dirty="0"/>
              <a:t>1</a:t>
            </a:r>
          </a:p>
        </p:txBody>
      </p:sp>
      <p:sp>
        <p:nvSpPr>
          <p:cNvPr id="85" name="TextBox 84"/>
          <p:cNvSpPr txBox="1"/>
          <p:nvPr/>
        </p:nvSpPr>
        <p:spPr>
          <a:xfrm>
            <a:off x="10097256" y="5390446"/>
            <a:ext cx="441482" cy="369332"/>
          </a:xfrm>
          <a:prstGeom prst="rect">
            <a:avLst/>
          </a:prstGeom>
          <a:noFill/>
        </p:spPr>
        <p:txBody>
          <a:bodyPr wrap="square" rtlCol="0">
            <a:spAutoFit/>
          </a:bodyPr>
          <a:lstStyle/>
          <a:p>
            <a:pPr algn="ctr"/>
            <a:r>
              <a:rPr lang="en-US" b="1" dirty="0"/>
              <a:t>2</a:t>
            </a:r>
          </a:p>
        </p:txBody>
      </p:sp>
      <p:sp>
        <p:nvSpPr>
          <p:cNvPr id="86" name="TextBox 85"/>
          <p:cNvSpPr txBox="1"/>
          <p:nvPr/>
        </p:nvSpPr>
        <p:spPr>
          <a:xfrm>
            <a:off x="10101982" y="5747406"/>
            <a:ext cx="441482" cy="369332"/>
          </a:xfrm>
          <a:prstGeom prst="rect">
            <a:avLst/>
          </a:prstGeom>
          <a:noFill/>
        </p:spPr>
        <p:txBody>
          <a:bodyPr wrap="square" rtlCol="0">
            <a:spAutoFit/>
          </a:bodyPr>
          <a:lstStyle/>
          <a:p>
            <a:pPr algn="ctr"/>
            <a:r>
              <a:rPr lang="en-US" b="1" dirty="0"/>
              <a:t>1</a:t>
            </a:r>
          </a:p>
        </p:txBody>
      </p:sp>
      <p:sp>
        <p:nvSpPr>
          <p:cNvPr id="88" name="TextBox 87"/>
          <p:cNvSpPr txBox="1"/>
          <p:nvPr/>
        </p:nvSpPr>
        <p:spPr>
          <a:xfrm>
            <a:off x="10101982" y="4081691"/>
            <a:ext cx="441482" cy="369332"/>
          </a:xfrm>
          <a:prstGeom prst="rect">
            <a:avLst/>
          </a:prstGeom>
          <a:noFill/>
        </p:spPr>
        <p:txBody>
          <a:bodyPr wrap="square" rtlCol="0">
            <a:spAutoFit/>
          </a:bodyPr>
          <a:lstStyle/>
          <a:p>
            <a:pPr algn="ctr"/>
            <a:r>
              <a:rPr lang="en-US" b="1" dirty="0"/>
              <a:t>1</a:t>
            </a:r>
          </a:p>
        </p:txBody>
      </p:sp>
      <p:sp>
        <p:nvSpPr>
          <p:cNvPr id="89" name="TextBox 88"/>
          <p:cNvSpPr txBox="1"/>
          <p:nvPr/>
        </p:nvSpPr>
        <p:spPr>
          <a:xfrm>
            <a:off x="10101982" y="3748629"/>
            <a:ext cx="441482" cy="369332"/>
          </a:xfrm>
          <a:prstGeom prst="rect">
            <a:avLst/>
          </a:prstGeom>
          <a:noFill/>
        </p:spPr>
        <p:txBody>
          <a:bodyPr wrap="square" rtlCol="0">
            <a:spAutoFit/>
          </a:bodyPr>
          <a:lstStyle/>
          <a:p>
            <a:pPr algn="ctr"/>
            <a:r>
              <a:rPr lang="en-US" b="1" dirty="0"/>
              <a:t>1</a:t>
            </a:r>
          </a:p>
        </p:txBody>
      </p:sp>
      <p:sp>
        <p:nvSpPr>
          <p:cNvPr id="90" name="TextBox 89"/>
          <p:cNvSpPr txBox="1"/>
          <p:nvPr/>
        </p:nvSpPr>
        <p:spPr>
          <a:xfrm>
            <a:off x="10545519" y="3409928"/>
            <a:ext cx="441482" cy="369332"/>
          </a:xfrm>
          <a:prstGeom prst="rect">
            <a:avLst/>
          </a:prstGeom>
          <a:noFill/>
        </p:spPr>
        <p:txBody>
          <a:bodyPr wrap="square" rtlCol="0">
            <a:spAutoFit/>
          </a:bodyPr>
          <a:lstStyle/>
          <a:p>
            <a:pPr algn="ctr"/>
            <a:r>
              <a:rPr lang="en-US" b="1" dirty="0"/>
              <a:t>1</a:t>
            </a:r>
          </a:p>
        </p:txBody>
      </p:sp>
      <p:sp>
        <p:nvSpPr>
          <p:cNvPr id="91" name="TextBox 90"/>
          <p:cNvSpPr txBox="1"/>
          <p:nvPr/>
        </p:nvSpPr>
        <p:spPr>
          <a:xfrm>
            <a:off x="10550906" y="3095005"/>
            <a:ext cx="441482" cy="369332"/>
          </a:xfrm>
          <a:prstGeom prst="rect">
            <a:avLst/>
          </a:prstGeom>
          <a:noFill/>
        </p:spPr>
        <p:txBody>
          <a:bodyPr wrap="square" rtlCol="0">
            <a:spAutoFit/>
          </a:bodyPr>
          <a:lstStyle/>
          <a:p>
            <a:pPr algn="ctr"/>
            <a:r>
              <a:rPr lang="en-US" b="1" dirty="0"/>
              <a:t>1</a:t>
            </a:r>
          </a:p>
        </p:txBody>
      </p:sp>
      <p:sp>
        <p:nvSpPr>
          <p:cNvPr id="92" name="TextBox 91"/>
          <p:cNvSpPr txBox="1"/>
          <p:nvPr/>
        </p:nvSpPr>
        <p:spPr>
          <a:xfrm>
            <a:off x="9184235" y="4724533"/>
            <a:ext cx="441482" cy="369332"/>
          </a:xfrm>
          <a:prstGeom prst="rect">
            <a:avLst/>
          </a:prstGeom>
          <a:noFill/>
        </p:spPr>
        <p:txBody>
          <a:bodyPr wrap="square" rtlCol="0">
            <a:spAutoFit/>
          </a:bodyPr>
          <a:lstStyle/>
          <a:p>
            <a:pPr algn="ctr"/>
            <a:r>
              <a:rPr lang="en-US" b="1" dirty="0"/>
              <a:t>2</a:t>
            </a:r>
          </a:p>
        </p:txBody>
      </p:sp>
      <p:sp>
        <p:nvSpPr>
          <p:cNvPr id="93" name="TextBox 92"/>
          <p:cNvSpPr txBox="1"/>
          <p:nvPr/>
        </p:nvSpPr>
        <p:spPr>
          <a:xfrm>
            <a:off x="9187548" y="5067455"/>
            <a:ext cx="441482" cy="369332"/>
          </a:xfrm>
          <a:prstGeom prst="rect">
            <a:avLst/>
          </a:prstGeom>
          <a:noFill/>
        </p:spPr>
        <p:txBody>
          <a:bodyPr wrap="square" rtlCol="0">
            <a:spAutoFit/>
          </a:bodyPr>
          <a:lstStyle/>
          <a:p>
            <a:pPr algn="ctr"/>
            <a:r>
              <a:rPr lang="en-US" b="1" dirty="0"/>
              <a:t>1</a:t>
            </a:r>
          </a:p>
        </p:txBody>
      </p:sp>
      <p:sp>
        <p:nvSpPr>
          <p:cNvPr id="94" name="TextBox 93"/>
          <p:cNvSpPr txBox="1"/>
          <p:nvPr/>
        </p:nvSpPr>
        <p:spPr>
          <a:xfrm>
            <a:off x="9188503" y="5378074"/>
            <a:ext cx="441482" cy="369332"/>
          </a:xfrm>
          <a:prstGeom prst="rect">
            <a:avLst/>
          </a:prstGeom>
          <a:noFill/>
        </p:spPr>
        <p:txBody>
          <a:bodyPr wrap="square" rtlCol="0">
            <a:spAutoFit/>
          </a:bodyPr>
          <a:lstStyle/>
          <a:p>
            <a:pPr algn="ctr"/>
            <a:r>
              <a:rPr lang="en-US" b="1" dirty="0"/>
              <a:t>1</a:t>
            </a:r>
          </a:p>
        </p:txBody>
      </p:sp>
      <p:sp>
        <p:nvSpPr>
          <p:cNvPr id="95" name="TextBox 94"/>
          <p:cNvSpPr txBox="1"/>
          <p:nvPr/>
        </p:nvSpPr>
        <p:spPr>
          <a:xfrm>
            <a:off x="8747021" y="5378074"/>
            <a:ext cx="441482" cy="369332"/>
          </a:xfrm>
          <a:prstGeom prst="rect">
            <a:avLst/>
          </a:prstGeom>
          <a:noFill/>
        </p:spPr>
        <p:txBody>
          <a:bodyPr wrap="square" rtlCol="0">
            <a:spAutoFit/>
          </a:bodyPr>
          <a:lstStyle/>
          <a:p>
            <a:pPr algn="ctr"/>
            <a:r>
              <a:rPr lang="en-US" b="1" dirty="0"/>
              <a:t>1</a:t>
            </a:r>
          </a:p>
        </p:txBody>
      </p:sp>
      <p:sp>
        <p:nvSpPr>
          <p:cNvPr id="96" name="TextBox 95"/>
          <p:cNvSpPr txBox="1"/>
          <p:nvPr/>
        </p:nvSpPr>
        <p:spPr>
          <a:xfrm>
            <a:off x="8721314" y="5731381"/>
            <a:ext cx="441482" cy="369332"/>
          </a:xfrm>
          <a:prstGeom prst="rect">
            <a:avLst/>
          </a:prstGeom>
          <a:noFill/>
        </p:spPr>
        <p:txBody>
          <a:bodyPr wrap="square" rtlCol="0">
            <a:spAutoFit/>
          </a:bodyPr>
          <a:lstStyle/>
          <a:p>
            <a:pPr algn="ctr"/>
            <a:r>
              <a:rPr lang="en-US" b="1" dirty="0"/>
              <a:t>1</a:t>
            </a:r>
          </a:p>
        </p:txBody>
      </p:sp>
      <p:sp>
        <p:nvSpPr>
          <p:cNvPr id="99" name="TextBox 98"/>
          <p:cNvSpPr txBox="1"/>
          <p:nvPr/>
        </p:nvSpPr>
        <p:spPr>
          <a:xfrm>
            <a:off x="7376865" y="3418406"/>
            <a:ext cx="441482" cy="369332"/>
          </a:xfrm>
          <a:prstGeom prst="rect">
            <a:avLst/>
          </a:prstGeom>
          <a:noFill/>
        </p:spPr>
        <p:txBody>
          <a:bodyPr wrap="square" rtlCol="0">
            <a:spAutoFit/>
          </a:bodyPr>
          <a:lstStyle/>
          <a:p>
            <a:pPr algn="ctr"/>
            <a:r>
              <a:rPr lang="en-US" b="1" dirty="0"/>
              <a:t>1</a:t>
            </a:r>
          </a:p>
        </p:txBody>
      </p:sp>
      <p:sp>
        <p:nvSpPr>
          <p:cNvPr id="101" name="TextBox 100"/>
          <p:cNvSpPr txBox="1"/>
          <p:nvPr/>
        </p:nvSpPr>
        <p:spPr>
          <a:xfrm>
            <a:off x="7817520" y="3758703"/>
            <a:ext cx="441482" cy="369332"/>
          </a:xfrm>
          <a:prstGeom prst="rect">
            <a:avLst/>
          </a:prstGeom>
          <a:noFill/>
        </p:spPr>
        <p:txBody>
          <a:bodyPr wrap="square" rtlCol="0">
            <a:spAutoFit/>
          </a:bodyPr>
          <a:lstStyle/>
          <a:p>
            <a:pPr algn="ctr"/>
            <a:r>
              <a:rPr lang="en-US" b="1" dirty="0"/>
              <a:t>1</a:t>
            </a:r>
          </a:p>
        </p:txBody>
      </p:sp>
      <p:sp>
        <p:nvSpPr>
          <p:cNvPr id="102" name="TextBox 101"/>
          <p:cNvSpPr txBox="1"/>
          <p:nvPr/>
        </p:nvSpPr>
        <p:spPr>
          <a:xfrm>
            <a:off x="8278300" y="4074547"/>
            <a:ext cx="441482" cy="369332"/>
          </a:xfrm>
          <a:prstGeom prst="rect">
            <a:avLst/>
          </a:prstGeom>
          <a:noFill/>
        </p:spPr>
        <p:txBody>
          <a:bodyPr wrap="square" rtlCol="0">
            <a:spAutoFit/>
          </a:bodyPr>
          <a:lstStyle/>
          <a:p>
            <a:pPr algn="ctr"/>
            <a:r>
              <a:rPr lang="en-US" b="1" dirty="0"/>
              <a:t>1</a:t>
            </a:r>
          </a:p>
        </p:txBody>
      </p:sp>
      <p:sp>
        <p:nvSpPr>
          <p:cNvPr id="103" name="TextBox 102"/>
          <p:cNvSpPr txBox="1"/>
          <p:nvPr/>
        </p:nvSpPr>
        <p:spPr>
          <a:xfrm>
            <a:off x="8731628" y="4414456"/>
            <a:ext cx="441482" cy="369332"/>
          </a:xfrm>
          <a:prstGeom prst="rect">
            <a:avLst/>
          </a:prstGeom>
          <a:noFill/>
        </p:spPr>
        <p:txBody>
          <a:bodyPr wrap="square" rtlCol="0">
            <a:spAutoFit/>
          </a:bodyPr>
          <a:lstStyle/>
          <a:p>
            <a:pPr algn="ctr"/>
            <a:r>
              <a:rPr lang="en-US" b="1" dirty="0"/>
              <a:t>1</a:t>
            </a:r>
          </a:p>
        </p:txBody>
      </p:sp>
      <p:sp>
        <p:nvSpPr>
          <p:cNvPr id="104" name="TextBox 103"/>
          <p:cNvSpPr txBox="1"/>
          <p:nvPr/>
        </p:nvSpPr>
        <p:spPr>
          <a:xfrm>
            <a:off x="9637716" y="5067455"/>
            <a:ext cx="441482" cy="369332"/>
          </a:xfrm>
          <a:prstGeom prst="rect">
            <a:avLst/>
          </a:prstGeom>
          <a:noFill/>
        </p:spPr>
        <p:txBody>
          <a:bodyPr wrap="square" rtlCol="0">
            <a:spAutoFit/>
          </a:bodyPr>
          <a:lstStyle/>
          <a:p>
            <a:pPr algn="ctr"/>
            <a:r>
              <a:rPr lang="en-US" b="1" dirty="0"/>
              <a:t>1</a:t>
            </a:r>
          </a:p>
        </p:txBody>
      </p:sp>
      <p:sp>
        <p:nvSpPr>
          <p:cNvPr id="105" name="TextBox 104"/>
          <p:cNvSpPr txBox="1"/>
          <p:nvPr/>
        </p:nvSpPr>
        <p:spPr>
          <a:xfrm>
            <a:off x="10566946" y="5750431"/>
            <a:ext cx="441482" cy="369332"/>
          </a:xfrm>
          <a:prstGeom prst="rect">
            <a:avLst/>
          </a:prstGeom>
          <a:noFill/>
        </p:spPr>
        <p:txBody>
          <a:bodyPr wrap="square" rtlCol="0">
            <a:spAutoFit/>
          </a:bodyPr>
          <a:lstStyle/>
          <a:p>
            <a:pPr algn="ctr"/>
            <a:r>
              <a:rPr lang="en-US" b="1" dirty="0"/>
              <a:t>1</a:t>
            </a:r>
          </a:p>
        </p:txBody>
      </p:sp>
      <p:sp>
        <p:nvSpPr>
          <p:cNvPr id="6" name="Rounded Rectangle 5"/>
          <p:cNvSpPr/>
          <p:nvPr/>
        </p:nvSpPr>
        <p:spPr>
          <a:xfrm>
            <a:off x="9629985" y="4455598"/>
            <a:ext cx="449213" cy="32819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a:t>
            </a:r>
          </a:p>
        </p:txBody>
      </p:sp>
    </p:spTree>
    <p:extLst>
      <p:ext uri="{BB962C8B-B14F-4D97-AF65-F5344CB8AC3E}">
        <p14:creationId xmlns:p14="http://schemas.microsoft.com/office/powerpoint/2010/main" val="30022390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Hough transform</a:t>
            </a:r>
          </a:p>
        </p:txBody>
      </p:sp>
      <p:sp>
        <p:nvSpPr>
          <p:cNvPr id="5" name="Rounded Rectangle 4"/>
          <p:cNvSpPr/>
          <p:nvPr/>
        </p:nvSpPr>
        <p:spPr>
          <a:xfrm>
            <a:off x="609600" y="2025074"/>
            <a:ext cx="10267950" cy="286125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ysClr val="windowText" lastClr="000000"/>
                </a:solidFill>
                <a:latin typeface="Consolas" pitchFamily="49" charset="0"/>
              </a:rPr>
              <a:t>Build</a:t>
            </a:r>
            <a:r>
              <a:rPr lang="en-US" sz="2400" dirty="0">
                <a:solidFill>
                  <a:sysClr val="windowText" lastClr="000000"/>
                </a:solidFill>
                <a:latin typeface="Consolas" pitchFamily="49" charset="0"/>
              </a:rPr>
              <a:t> accumulator table.</a:t>
            </a:r>
          </a:p>
          <a:p>
            <a:r>
              <a:rPr lang="en-US" sz="2400" b="1" dirty="0">
                <a:solidFill>
                  <a:sysClr val="windowText" lastClr="000000"/>
                </a:solidFill>
                <a:latin typeface="Consolas" pitchFamily="49" charset="0"/>
              </a:rPr>
              <a:t>For</a:t>
            </a:r>
            <a:r>
              <a:rPr lang="en-US" sz="2400" dirty="0">
                <a:solidFill>
                  <a:sysClr val="windowText" lastClr="000000"/>
                </a:solidFill>
                <a:latin typeface="Consolas" pitchFamily="49" charset="0"/>
              </a:rPr>
              <a:t> each point in image space:</a:t>
            </a:r>
          </a:p>
          <a:p>
            <a:pPr lvl="1"/>
            <a:r>
              <a:rPr lang="en-US" sz="2400" b="1" dirty="0">
                <a:solidFill>
                  <a:sysClr val="windowText" lastClr="000000"/>
                </a:solidFill>
                <a:latin typeface="Consolas" pitchFamily="49" charset="0"/>
              </a:rPr>
              <a:t>find</a:t>
            </a:r>
            <a:r>
              <a:rPr lang="en-US" sz="2400" dirty="0">
                <a:solidFill>
                  <a:sysClr val="windowText" lastClr="000000"/>
                </a:solidFill>
                <a:latin typeface="Consolas" pitchFamily="49" charset="0"/>
              </a:rPr>
              <a:t> corresponding line in parameter space and   increment +1 the intersecting bins.</a:t>
            </a:r>
          </a:p>
          <a:p>
            <a:r>
              <a:rPr lang="en-US" sz="2400" b="1" dirty="0">
                <a:solidFill>
                  <a:sysClr val="windowText" lastClr="000000"/>
                </a:solidFill>
                <a:latin typeface="Consolas" pitchFamily="49" charset="0"/>
              </a:rPr>
              <a:t>Threshold</a:t>
            </a:r>
            <a:r>
              <a:rPr lang="en-US" sz="2400" dirty="0">
                <a:solidFill>
                  <a:sysClr val="windowText" lastClr="000000"/>
                </a:solidFill>
                <a:latin typeface="Consolas" pitchFamily="49" charset="0"/>
              </a:rPr>
              <a:t> the accumulator table result by some TH and get the corresponding line parameters.</a:t>
            </a:r>
          </a:p>
        </p:txBody>
      </p:sp>
    </p:spTree>
    <p:extLst>
      <p:ext uri="{BB962C8B-B14F-4D97-AF65-F5344CB8AC3E}">
        <p14:creationId xmlns:p14="http://schemas.microsoft.com/office/powerpoint/2010/main" val="856130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Hough transform- pros &amp; cons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Pros:</a:t>
                </a:r>
              </a:p>
              <a:p>
                <a:pPr lvl="1"/>
                <a:r>
                  <a:rPr lang="en-US" dirty="0"/>
                  <a:t>Can detect multiple lines in image space.</a:t>
                </a:r>
              </a:p>
              <a:p>
                <a:pPr lvl="1"/>
                <a:r>
                  <a:rPr lang="en-US" dirty="0"/>
                  <a:t>can be extended to detect different parameterized curves (e.g.: circles, ellipsoids), and even un-parameterized curves (</a:t>
                </a:r>
                <a:r>
                  <a:rPr lang="en-US" b="1" dirty="0"/>
                  <a:t>generalized </a:t>
                </a:r>
                <a:r>
                  <a:rPr lang="en-US" b="1" dirty="0" err="1"/>
                  <a:t>hough</a:t>
                </a:r>
                <a:r>
                  <a:rPr lang="en-US" b="1" dirty="0"/>
                  <a:t> transform </a:t>
                </a:r>
                <a:r>
                  <a:rPr lang="en-US" dirty="0"/>
                  <a:t>[out of scope]- similar to template matching that will be covered later in course).</a:t>
                </a:r>
              </a:p>
              <a:p>
                <a:r>
                  <a:rPr lang="en-US" dirty="0"/>
                  <a:t>Cons:</a:t>
                </a:r>
              </a:p>
              <a:p>
                <a:pPr lvl="1"/>
                <a:r>
                  <a:rPr lang="en-US" dirty="0"/>
                  <a:t>For the shown </a:t>
                </a:r>
                <a14:m>
                  <m:oMath xmlns:m="http://schemas.openxmlformats.org/officeDocument/2006/math">
                    <m:r>
                      <a:rPr lang="en-US" b="0" i="1" smtClean="0">
                        <a:latin typeface="Cambria Math"/>
                      </a:rPr>
                      <m:t>(</m:t>
                    </m:r>
                    <m:r>
                      <a:rPr lang="en-US" b="0" i="1" smtClean="0">
                        <a:latin typeface="Cambria Math"/>
                      </a:rPr>
                      <m:t>𝑚</m:t>
                    </m:r>
                    <m:r>
                      <a:rPr lang="en-US" b="0" i="1" smtClean="0">
                        <a:latin typeface="Cambria Math"/>
                      </a:rPr>
                      <m:t>,</m:t>
                    </m:r>
                    <m:r>
                      <a:rPr lang="en-US" b="0" i="1" smtClean="0">
                        <a:latin typeface="Cambria Math"/>
                      </a:rPr>
                      <m:t>𝑏</m:t>
                    </m:r>
                    <m:r>
                      <a:rPr lang="en-US" b="0" i="1" smtClean="0">
                        <a:latin typeface="Cambria Math"/>
                      </a:rPr>
                      <m:t>)</m:t>
                    </m:r>
                  </m:oMath>
                </a14:m>
                <a:r>
                  <a:rPr lang="en-US" dirty="0"/>
                  <a:t> parameter space, can’t detect vertical lines. </a:t>
                </a:r>
                <a:r>
                  <a:rPr lang="en-US" b="1" u="sng" dirty="0"/>
                  <a:t>Why?</a:t>
                </a:r>
              </a:p>
              <a:p>
                <a:pPr lvl="1"/>
                <a:r>
                  <a:rPr lang="en-US" dirty="0"/>
                  <a:t>Susceptive to noise. </a:t>
                </a:r>
                <a:r>
                  <a:rPr lang="en-US" b="1" u="sng" dirty="0"/>
                  <a:t>Why?</a:t>
                </a:r>
              </a:p>
              <a:p>
                <a:pPr lvl="1"/>
                <a:r>
                  <a:rPr lang="en-US" dirty="0"/>
                  <a:t>Computationally costly.</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879" t="-959" r="-207"/>
                </a:stretch>
              </a:blipFill>
            </p:spPr>
            <p:txBody>
              <a:bodyPr/>
              <a:lstStyle/>
              <a:p>
                <a:r>
                  <a:rPr lang="en-US">
                    <a:noFill/>
                  </a:rPr>
                  <a:t> </a:t>
                </a:r>
              </a:p>
            </p:txBody>
          </p:sp>
        </mc:Fallback>
      </mc:AlternateContent>
    </p:spTree>
    <p:extLst>
      <p:ext uri="{BB962C8B-B14F-4D97-AF65-F5344CB8AC3E}">
        <p14:creationId xmlns:p14="http://schemas.microsoft.com/office/powerpoint/2010/main" val="30836597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vertical line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oMath>
                </a14:m>
                <a:r>
                  <a:rPr lang="en-US" dirty="0"/>
                  <a:t>. This causes the accumulator table to be very big in </a:t>
                </a:r>
                <a14:m>
                  <m:oMath xmlns:m="http://schemas.openxmlformats.org/officeDocument/2006/math">
                    <m:r>
                      <a:rPr lang="en-US" b="0" i="1" smtClean="0">
                        <a:latin typeface="Cambria Math"/>
                      </a:rPr>
                      <m:t>𝑚</m:t>
                    </m:r>
                  </m:oMath>
                </a14:m>
                <a:r>
                  <a:rPr lang="en-US" dirty="0"/>
                  <a:t> direction.</a:t>
                </a:r>
              </a:p>
              <a:p>
                <a:r>
                  <a:rPr lang="en-US" dirty="0"/>
                  <a:t>A solution is to give a </a:t>
                </a:r>
                <a:r>
                  <a:rPr lang="en-US" b="1" dirty="0"/>
                  <a:t>different parameterization to lines</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1B361A-666D-4F49-8F65-CCD8395CF5E9}"/>
              </a:ext>
            </a:extLst>
          </p:cNvPr>
          <p:cNvSpPr/>
          <p:nvPr/>
        </p:nvSpPr>
        <p:spPr>
          <a:xfrm>
            <a:off x="0" y="2625725"/>
            <a:ext cx="12191999" cy="42322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3FE1890-9D25-40A3-AC70-EA79689F2570}"/>
              </a:ext>
            </a:extLst>
          </p:cNvPr>
          <p:cNvSpPr/>
          <p:nvPr/>
        </p:nvSpPr>
        <p:spPr>
          <a:xfrm>
            <a:off x="4337538" y="2313630"/>
            <a:ext cx="5760871" cy="42322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38496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vertical line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r>
                      <a:rPr lang="en-US" b="0" i="1" smtClean="0">
                        <a:latin typeface="Cambria Math"/>
                      </a:rPr>
                      <m:t>∞</m:t>
                    </m:r>
                  </m:oMath>
                </a14:m>
                <a:r>
                  <a:rPr lang="en-US" dirty="0"/>
                  <a:t>. This causes the accumulator table to be very big in </a:t>
                </a:r>
                <a14:m>
                  <m:oMath xmlns:m="http://schemas.openxmlformats.org/officeDocument/2006/math">
                    <m:r>
                      <a:rPr lang="en-US" b="0" i="1" smtClean="0">
                        <a:latin typeface="Cambria Math"/>
                      </a:rPr>
                      <m:t>𝑚</m:t>
                    </m:r>
                  </m:oMath>
                </a14:m>
                <a:r>
                  <a:rPr lang="en-US" dirty="0"/>
                  <a:t> direction.</a:t>
                </a:r>
              </a:p>
              <a:p>
                <a:r>
                  <a:rPr lang="en-US" dirty="0"/>
                  <a:t>A solution is to give a </a:t>
                </a:r>
                <a:r>
                  <a:rPr lang="en-US" b="1" dirty="0"/>
                  <a:t>different parameterization to lines</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1B361A-666D-4F49-8F65-CCD8395CF5E9}"/>
              </a:ext>
            </a:extLst>
          </p:cNvPr>
          <p:cNvSpPr/>
          <p:nvPr/>
        </p:nvSpPr>
        <p:spPr>
          <a:xfrm>
            <a:off x="0" y="3171143"/>
            <a:ext cx="12191999" cy="36573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3FE1890-9D25-40A3-AC70-EA79689F2570}"/>
              </a:ext>
            </a:extLst>
          </p:cNvPr>
          <p:cNvSpPr/>
          <p:nvPr/>
        </p:nvSpPr>
        <p:spPr>
          <a:xfrm>
            <a:off x="4337538" y="2313630"/>
            <a:ext cx="5760871" cy="42322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51957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vertical line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oMath>
                </a14:m>
                <a:r>
                  <a:rPr lang="en-US" dirty="0"/>
                  <a:t>. This causes the accumulator table to be very big in </a:t>
                </a:r>
                <a14:m>
                  <m:oMath xmlns:m="http://schemas.openxmlformats.org/officeDocument/2006/math">
                    <m:r>
                      <a:rPr lang="en-US" b="0" i="1" smtClean="0">
                        <a:latin typeface="Cambria Math"/>
                      </a:rPr>
                      <m:t>𝑚</m:t>
                    </m:r>
                  </m:oMath>
                </a14:m>
                <a:r>
                  <a:rPr lang="en-US" dirty="0"/>
                  <a:t> direction.</a:t>
                </a:r>
              </a:p>
              <a:p>
                <a:r>
                  <a:rPr lang="en-US" dirty="0"/>
                  <a:t>A solution is to give a </a:t>
                </a:r>
                <a:r>
                  <a:rPr lang="en-US" b="1" dirty="0"/>
                  <a:t>different parameterization to lines</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1B361A-666D-4F49-8F65-CCD8395CF5E9}"/>
              </a:ext>
            </a:extLst>
          </p:cNvPr>
          <p:cNvSpPr/>
          <p:nvPr/>
        </p:nvSpPr>
        <p:spPr>
          <a:xfrm>
            <a:off x="0" y="4053386"/>
            <a:ext cx="12191999" cy="28046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3FE1890-9D25-40A3-AC70-EA79689F2570}"/>
              </a:ext>
            </a:extLst>
          </p:cNvPr>
          <p:cNvSpPr/>
          <p:nvPr/>
        </p:nvSpPr>
        <p:spPr>
          <a:xfrm>
            <a:off x="4337538" y="2313630"/>
            <a:ext cx="6263858" cy="42322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1038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562C7-6D78-49E5-A07F-65DA1E363133}"/>
              </a:ext>
            </a:extLst>
          </p:cNvPr>
          <p:cNvSpPr>
            <a:spLocks noGrp="1"/>
          </p:cNvSpPr>
          <p:nvPr>
            <p:ph type="title"/>
          </p:nvPr>
        </p:nvSpPr>
        <p:spPr/>
        <p:txBody>
          <a:bodyPr/>
          <a:lstStyle/>
          <a:p>
            <a:r>
              <a:rPr lang="en-US" dirty="0"/>
              <a:t>Side note: error / loss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B1D311-F54E-4773-8CDF-C77050CB107E}"/>
                  </a:ext>
                </a:extLst>
              </p:cNvPr>
              <p:cNvSpPr>
                <a:spLocks noGrp="1"/>
              </p:cNvSpPr>
              <p:nvPr>
                <p:ph idx="1"/>
              </p:nvPr>
            </p:nvSpPr>
            <p:spPr>
              <a:xfrm>
                <a:off x="203200" y="762000"/>
                <a:ext cx="11785600" cy="6096000"/>
              </a:xfrm>
            </p:spPr>
            <p:txBody>
              <a:bodyPr>
                <a:normAutofit/>
              </a:bodyPr>
              <a:lstStyle/>
              <a:p>
                <a:r>
                  <a:rPr lang="en-US" dirty="0"/>
                  <a:t> </a:t>
                </a:r>
                <a:r>
                  <a:rPr lang="en-US" b="1" dirty="0"/>
                  <a:t>Error</a:t>
                </a:r>
                <a:r>
                  <a:rPr lang="en-US" dirty="0"/>
                  <a:t> (also known as </a:t>
                </a:r>
                <a:r>
                  <a:rPr lang="en-US" b="1" dirty="0"/>
                  <a:t>loss</a:t>
                </a:r>
                <a:r>
                  <a:rPr lang="en-US" dirty="0"/>
                  <a:t>) is a method of evaluating how well specific algorithm models the given data.</a:t>
                </a:r>
              </a:p>
              <a:p>
                <a:pPr lvl="1"/>
                <a:r>
                  <a:rPr lang="en-US" dirty="0"/>
                  <a:t>If predictions deviates too much from actual results, error would be high.</a:t>
                </a:r>
              </a:p>
              <a:p>
                <a:r>
                  <a:rPr lang="en-US" dirty="0"/>
                  <a:t>A popular error used a lot in CV and statistics is called </a:t>
                </a:r>
                <a:r>
                  <a:rPr lang="en-US" b="1" dirty="0"/>
                  <a:t>MSE </a:t>
                </a:r>
                <a:r>
                  <a:rPr lang="en-US" dirty="0"/>
                  <a:t>(mean square error, also known as </a:t>
                </a:r>
                <a:r>
                  <a:rPr lang="en-US" b="1" dirty="0"/>
                  <a:t>L2 loss </a:t>
                </a:r>
                <a:r>
                  <a:rPr lang="en-US" dirty="0"/>
                  <a:t>or </a:t>
                </a:r>
                <a:r>
                  <a:rPr lang="en-US" b="1" dirty="0"/>
                  <a:t>quadratic loss</a:t>
                </a:r>
                <a:r>
                  <a:rPr lang="en-US" dirty="0"/>
                  <a:t>).</a:t>
                </a:r>
                <a:endParaRPr lang="en-US" dirty="0">
                  <a:highlight>
                    <a:srgbClr val="FFFF00"/>
                  </a:highlight>
                </a:endParaRPr>
              </a:p>
              <a:p>
                <a:endParaRPr lang="en-US" dirty="0"/>
              </a:p>
              <a:p>
                <a:endParaRPr lang="en-US" dirty="0"/>
              </a:p>
              <a:p>
                <a:endParaRPr lang="en-US" dirty="0"/>
              </a:p>
              <a:p>
                <a:r>
                  <a:rPr lang="en-US" dirty="0"/>
                  <a:t>We need to find the set of variables that minimizes the error - </a:t>
                </a:r>
                <a:r>
                  <a:rPr lang="en-US" b="1" dirty="0"/>
                  <a:t>MMSE</a:t>
                </a:r>
                <a:r>
                  <a:rPr lang="en-US" dirty="0"/>
                  <a:t> (minimum mean square error).</a:t>
                </a:r>
              </a:p>
              <a:p>
                <a:r>
                  <a:rPr lang="en-US" dirty="0"/>
                  <a:t>Another variant of this error is </a:t>
                </a:r>
                <a:r>
                  <a:rPr lang="en-US" b="1" dirty="0"/>
                  <a:t>SSD (sum of square distances)</a:t>
                </a:r>
                <a:r>
                  <a:rPr lang="en-US" dirty="0"/>
                  <a:t> which is the same up to the scale factor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r>
                      <a:rPr lang="en-US" b="0" i="1"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AAB1D311-F54E-4773-8CDF-C77050CB107E}"/>
                  </a:ext>
                </a:extLst>
              </p:cNvPr>
              <p:cNvSpPr>
                <a:spLocks noGrp="1" noRot="1" noChangeAspect="1" noMove="1" noResize="1" noEditPoints="1" noAdjustHandles="1" noChangeArrowheads="1" noChangeShapeType="1" noTextEdit="1"/>
              </p:cNvSpPr>
              <p:nvPr>
                <p:ph idx="1"/>
              </p:nvPr>
            </p:nvSpPr>
            <p:spPr>
              <a:xfrm>
                <a:off x="203200" y="762000"/>
                <a:ext cx="11785600" cy="6096000"/>
              </a:xfrm>
              <a:blipFill>
                <a:blip r:embed="rId3"/>
                <a:stretch>
                  <a:fillRect l="-931" t="-900"/>
                </a:stretch>
              </a:blipFill>
            </p:spPr>
            <p:txBody>
              <a:bodyPr/>
              <a:lstStyle/>
              <a:p>
                <a:r>
                  <a:rPr lang="en-US">
                    <a:noFill/>
                  </a:rPr>
                  <a:t> </a:t>
                </a:r>
              </a:p>
            </p:txBody>
          </p:sp>
        </mc:Fallback>
      </mc:AlternateContent>
      <p:sp>
        <p:nvSpPr>
          <p:cNvPr id="4" name="Rectangle: Rounded Corners 3">
            <a:extLst>
              <a:ext uri="{FF2B5EF4-FFF2-40B4-BE49-F238E27FC236}">
                <a16:creationId xmlns:a16="http://schemas.microsoft.com/office/drawing/2014/main" id="{C2F963D7-B56B-4532-A6C0-1EE3EA5075DD}"/>
              </a:ext>
            </a:extLst>
          </p:cNvPr>
          <p:cNvSpPr/>
          <p:nvPr/>
        </p:nvSpPr>
        <p:spPr>
          <a:xfrm>
            <a:off x="531404" y="3127542"/>
            <a:ext cx="4746651" cy="134028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10">
            <a:extLst>
              <a:ext uri="{FF2B5EF4-FFF2-40B4-BE49-F238E27FC236}">
                <a16:creationId xmlns:a16="http://schemas.microsoft.com/office/drawing/2014/main" id="{5562F2A5-8F73-4C5C-9EC9-2D8145460E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041" y="3250253"/>
            <a:ext cx="4405208" cy="1107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5761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vertical line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oMath>
                </a14:m>
                <a:r>
                  <a:rPr lang="en-US" dirty="0"/>
                  <a:t>. This causes the accumulator table to be very big in </a:t>
                </a:r>
                <a14:m>
                  <m:oMath xmlns:m="http://schemas.openxmlformats.org/officeDocument/2006/math">
                    <m:r>
                      <a:rPr lang="en-US" b="0" i="1" smtClean="0">
                        <a:latin typeface="Cambria Math"/>
                      </a:rPr>
                      <m:t>𝑚</m:t>
                    </m:r>
                  </m:oMath>
                </a14:m>
                <a:r>
                  <a:rPr lang="en-US" dirty="0"/>
                  <a:t> direction.</a:t>
                </a:r>
              </a:p>
              <a:p>
                <a:r>
                  <a:rPr lang="en-US" dirty="0"/>
                  <a:t>A solution is to give a </a:t>
                </a:r>
                <a:r>
                  <a:rPr lang="en-US" b="1" dirty="0"/>
                  <a:t>different parameterization to lines</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1B361A-666D-4F49-8F65-CCD8395CF5E9}"/>
              </a:ext>
            </a:extLst>
          </p:cNvPr>
          <p:cNvSpPr/>
          <p:nvPr/>
        </p:nvSpPr>
        <p:spPr>
          <a:xfrm>
            <a:off x="0" y="4969950"/>
            <a:ext cx="12191999" cy="1888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3FE1890-9D25-40A3-AC70-EA79689F2570}"/>
              </a:ext>
            </a:extLst>
          </p:cNvPr>
          <p:cNvSpPr/>
          <p:nvPr/>
        </p:nvSpPr>
        <p:spPr>
          <a:xfrm>
            <a:off x="353263" y="4069616"/>
            <a:ext cx="8302956" cy="25056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41500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vertical line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oMath>
                </a14:m>
                <a:r>
                  <a:rPr lang="en-US" dirty="0"/>
                  <a:t>. This causes the accumulator table to be very big in </a:t>
                </a:r>
                <a14:m>
                  <m:oMath xmlns:m="http://schemas.openxmlformats.org/officeDocument/2006/math">
                    <m:r>
                      <a:rPr lang="en-US" b="0" i="1" smtClean="0">
                        <a:latin typeface="Cambria Math"/>
                      </a:rPr>
                      <m:t>𝑚</m:t>
                    </m:r>
                  </m:oMath>
                </a14:m>
                <a:r>
                  <a:rPr lang="en-US" dirty="0"/>
                  <a:t> direction.</a:t>
                </a:r>
              </a:p>
              <a:p>
                <a:r>
                  <a:rPr lang="en-US" dirty="0"/>
                  <a:t>A solution is to give a </a:t>
                </a:r>
                <a:r>
                  <a:rPr lang="en-US" b="1" dirty="0"/>
                  <a:t>different parameterization to lines</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1B361A-666D-4F49-8F65-CCD8395CF5E9}"/>
              </a:ext>
            </a:extLst>
          </p:cNvPr>
          <p:cNvSpPr/>
          <p:nvPr/>
        </p:nvSpPr>
        <p:spPr>
          <a:xfrm>
            <a:off x="0" y="5064368"/>
            <a:ext cx="12191999" cy="17936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3FE1890-9D25-40A3-AC70-EA79689F2570}"/>
              </a:ext>
            </a:extLst>
          </p:cNvPr>
          <p:cNvSpPr/>
          <p:nvPr/>
        </p:nvSpPr>
        <p:spPr>
          <a:xfrm>
            <a:off x="3540369" y="4069616"/>
            <a:ext cx="5115849" cy="25056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751314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vertical line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oMath>
                </a14:m>
                <a:r>
                  <a:rPr lang="en-US" dirty="0"/>
                  <a:t>. This causes the accumulator table to be very big in </a:t>
                </a:r>
                <a14:m>
                  <m:oMath xmlns:m="http://schemas.openxmlformats.org/officeDocument/2006/math">
                    <m:r>
                      <a:rPr lang="en-US" b="0" i="1" smtClean="0">
                        <a:latin typeface="Cambria Math"/>
                      </a:rPr>
                      <m:t>𝑚</m:t>
                    </m:r>
                  </m:oMath>
                </a14:m>
                <a:r>
                  <a:rPr lang="en-US" dirty="0"/>
                  <a:t> direction.</a:t>
                </a:r>
              </a:p>
              <a:p>
                <a:r>
                  <a:rPr lang="en-US" dirty="0"/>
                  <a:t>A solution is to give a </a:t>
                </a:r>
                <a:r>
                  <a:rPr lang="en-US" b="1" dirty="0"/>
                  <a:t>different parameterization to lines</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1B361A-666D-4F49-8F65-CCD8395CF5E9}"/>
              </a:ext>
            </a:extLst>
          </p:cNvPr>
          <p:cNvSpPr/>
          <p:nvPr/>
        </p:nvSpPr>
        <p:spPr>
          <a:xfrm>
            <a:off x="0" y="5231092"/>
            <a:ext cx="12191999" cy="16269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3FE1890-9D25-40A3-AC70-EA79689F2570}"/>
              </a:ext>
            </a:extLst>
          </p:cNvPr>
          <p:cNvSpPr/>
          <p:nvPr/>
        </p:nvSpPr>
        <p:spPr>
          <a:xfrm>
            <a:off x="104356" y="5124084"/>
            <a:ext cx="5115849" cy="12554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58924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vertical line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oMath>
                </a14:m>
                <a:r>
                  <a:rPr lang="en-US" dirty="0"/>
                  <a:t>. This causes the accumulator table to be very big in </a:t>
                </a:r>
                <a14:m>
                  <m:oMath xmlns:m="http://schemas.openxmlformats.org/officeDocument/2006/math">
                    <m:r>
                      <a:rPr lang="en-US" b="0" i="1" smtClean="0">
                        <a:latin typeface="Cambria Math"/>
                      </a:rPr>
                      <m:t>𝑚</m:t>
                    </m:r>
                  </m:oMath>
                </a14:m>
                <a:r>
                  <a:rPr lang="en-US" dirty="0"/>
                  <a:t> direction.</a:t>
                </a:r>
              </a:p>
              <a:p>
                <a:r>
                  <a:rPr lang="en-US" dirty="0"/>
                  <a:t>A solution is to give a </a:t>
                </a:r>
                <a:r>
                  <a:rPr lang="en-US" b="1" dirty="0"/>
                  <a:t>different parameterization to lines</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1B361A-666D-4F49-8F65-CCD8395CF5E9}"/>
              </a:ext>
            </a:extLst>
          </p:cNvPr>
          <p:cNvSpPr/>
          <p:nvPr/>
        </p:nvSpPr>
        <p:spPr>
          <a:xfrm>
            <a:off x="0" y="5870576"/>
            <a:ext cx="12191999" cy="9874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73445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vertical line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oMath>
                </a14:m>
                <a:r>
                  <a:rPr lang="en-US" dirty="0"/>
                  <a:t>. This causes the accumulator table to be very big in </a:t>
                </a:r>
                <a14:m>
                  <m:oMath xmlns:m="http://schemas.openxmlformats.org/officeDocument/2006/math">
                    <m:r>
                      <a:rPr lang="en-US" b="0" i="1" smtClean="0">
                        <a:latin typeface="Cambria Math"/>
                      </a:rPr>
                      <m:t>𝑚</m:t>
                    </m:r>
                  </m:oMath>
                </a14:m>
                <a:r>
                  <a:rPr lang="en-US" dirty="0"/>
                  <a:t> direction.</a:t>
                </a:r>
              </a:p>
              <a:p>
                <a:r>
                  <a:rPr lang="en-US" dirty="0"/>
                  <a:t>A solution is to give a </a:t>
                </a:r>
                <a:r>
                  <a:rPr lang="en-US" b="1" dirty="0"/>
                  <a:t>different parameterization to lines</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1B361A-666D-4F49-8F65-CCD8395CF5E9}"/>
              </a:ext>
            </a:extLst>
          </p:cNvPr>
          <p:cNvSpPr/>
          <p:nvPr/>
        </p:nvSpPr>
        <p:spPr>
          <a:xfrm>
            <a:off x="6834554" y="5870576"/>
            <a:ext cx="5357445" cy="9874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86926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vertical line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oMath>
                </a14:m>
                <a:r>
                  <a:rPr lang="en-US" dirty="0"/>
                  <a:t>. This causes the accumulator table to be very big in </a:t>
                </a:r>
                <a14:m>
                  <m:oMath xmlns:m="http://schemas.openxmlformats.org/officeDocument/2006/math">
                    <m:r>
                      <a:rPr lang="en-US" b="0" i="1" smtClean="0">
                        <a:latin typeface="Cambria Math"/>
                      </a:rPr>
                      <m:t>𝑚</m:t>
                    </m:r>
                  </m:oMath>
                </a14:m>
                <a:r>
                  <a:rPr lang="en-US" dirty="0"/>
                  <a:t> direction.</a:t>
                </a:r>
              </a:p>
              <a:p>
                <a:r>
                  <a:rPr lang="en-US" dirty="0"/>
                  <a:t>A solution is to give a </a:t>
                </a:r>
                <a:r>
                  <a:rPr lang="en-US" b="1" dirty="0"/>
                  <a:t>different parameterization to lines</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830273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F714-2BE3-4BE4-9345-85A407D0AF91}"/>
              </a:ext>
            </a:extLst>
          </p:cNvPr>
          <p:cNvSpPr>
            <a:spLocks noGrp="1"/>
          </p:cNvSpPr>
          <p:nvPr>
            <p:ph type="title"/>
          </p:nvPr>
        </p:nvSpPr>
        <p:spPr/>
        <p:txBody>
          <a:bodyPr/>
          <a:lstStyle/>
          <a:p>
            <a:r>
              <a:rPr lang="en-US" dirty="0"/>
              <a:t>TOC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6C6714-D522-4737-8429-41229E7FADC2}"/>
                  </a:ext>
                </a:extLst>
              </p:cNvPr>
              <p:cNvSpPr>
                <a:spLocks noGrp="1"/>
              </p:cNvSpPr>
              <p:nvPr>
                <p:ph idx="1"/>
              </p:nvPr>
            </p:nvSpPr>
            <p:spPr/>
            <p:txBody>
              <a:bodyPr>
                <a:normAutofit/>
              </a:bodyPr>
              <a:lstStyle/>
              <a:p>
                <a:r>
                  <a:rPr lang="en-US" dirty="0"/>
                  <a:t>Linear least squares</a:t>
                </a:r>
              </a:p>
              <a:p>
                <a:r>
                  <a:rPr lang="en-US" dirty="0"/>
                  <a:t>Total least squares</a:t>
                </a:r>
              </a:p>
              <a:p>
                <a:r>
                  <a:rPr lang="en-US" dirty="0"/>
                  <a:t>Least squares</a:t>
                </a:r>
              </a:p>
              <a:p>
                <a:r>
                  <a:rPr lang="en-US" dirty="0"/>
                  <a:t>RANSAC</a:t>
                </a:r>
              </a:p>
              <a:p>
                <a:r>
                  <a:rPr lang="en-US" dirty="0"/>
                  <a:t>Hough transform</a:t>
                </a:r>
              </a:p>
              <a:p>
                <a:pPr lvl="1"/>
                <a14:m>
                  <m:oMath xmlns:m="http://schemas.openxmlformats.org/officeDocument/2006/math">
                    <m:r>
                      <a:rPr lang="en-US" b="1" i="1">
                        <a:latin typeface="Cambria Math"/>
                      </a:rPr>
                      <m:t>(</m:t>
                    </m:r>
                    <m:r>
                      <a:rPr lang="en-US" b="1" i="1" smtClean="0">
                        <a:latin typeface="Cambria Math" panose="02040503050406030204" pitchFamily="18" charset="0"/>
                      </a:rPr>
                      <m:t>𝒎</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a:latin typeface="Cambria Math"/>
                      </a:rPr>
                      <m:t>)</m:t>
                    </m:r>
                  </m:oMath>
                </a14:m>
                <a:r>
                  <a:rPr lang="en-US" dirty="0"/>
                  <a:t> parameter space</a:t>
                </a:r>
              </a:p>
              <a:p>
                <a:pPr lvl="1"/>
                <a14:m>
                  <m:oMath xmlns:m="http://schemas.openxmlformats.org/officeDocument/2006/math">
                    <m:r>
                      <a:rPr lang="en-US" b="1" i="1">
                        <a:latin typeface="Cambria Math"/>
                      </a:rPr>
                      <m:t>(</m:t>
                    </m:r>
                    <m:r>
                      <a:rPr lang="en-US" b="1" i="1">
                        <a:latin typeface="Cambria Math"/>
                      </a:rPr>
                      <m:t>𝝆</m:t>
                    </m:r>
                    <m:r>
                      <a:rPr lang="en-US" b="1" i="1">
                        <a:latin typeface="Cambria Math"/>
                      </a:rPr>
                      <m:t>,</m:t>
                    </m:r>
                    <m:r>
                      <a:rPr lang="en-US" b="1" i="1">
                        <a:latin typeface="Cambria Math"/>
                      </a:rPr>
                      <m:t>𝜽</m:t>
                    </m:r>
                    <m:r>
                      <a:rPr lang="en-US" b="1" i="1">
                        <a:latin typeface="Cambria Math"/>
                      </a:rPr>
                      <m:t>)</m:t>
                    </m:r>
                  </m:oMath>
                </a14:m>
                <a:r>
                  <a:rPr lang="en-US" b="1" dirty="0"/>
                  <a:t> parameter space</a:t>
                </a:r>
              </a:p>
              <a:p>
                <a:endParaRPr lang="en-US" dirty="0"/>
              </a:p>
            </p:txBody>
          </p:sp>
        </mc:Choice>
        <mc:Fallback xmlns="">
          <p:sp>
            <p:nvSpPr>
              <p:cNvPr id="3" name="Content Placeholder 2">
                <a:extLst>
                  <a:ext uri="{FF2B5EF4-FFF2-40B4-BE49-F238E27FC236}">
                    <a16:creationId xmlns:a16="http://schemas.microsoft.com/office/drawing/2014/main" id="{B76C6714-D522-4737-8429-41229E7FADC2}"/>
                  </a:ext>
                </a:extLst>
              </p:cNvPr>
              <p:cNvSpPr>
                <a:spLocks noGrp="1" noRot="1" noChangeAspect="1" noMove="1" noResize="1" noEditPoints="1" noAdjustHandles="1" noChangeArrowheads="1" noChangeShapeType="1" noTextEdit="1"/>
              </p:cNvSpPr>
              <p:nvPr>
                <p:ph idx="1"/>
              </p:nvPr>
            </p:nvSpPr>
            <p:spPr>
              <a:blipFill>
                <a:blip r:embed="rId2"/>
                <a:stretch>
                  <a:fillRect l="-931" t="-959"/>
                </a:stretch>
              </a:blipFill>
            </p:spPr>
            <p:txBody>
              <a:bodyPr/>
              <a:lstStyle/>
              <a:p>
                <a:r>
                  <a:rPr lang="en-US">
                    <a:noFill/>
                  </a:rPr>
                  <a:t> </a:t>
                </a:r>
              </a:p>
            </p:txBody>
          </p:sp>
        </mc:Fallback>
      </mc:AlternateContent>
    </p:spTree>
    <p:extLst>
      <p:ext uri="{BB962C8B-B14F-4D97-AF65-F5344CB8AC3E}">
        <p14:creationId xmlns:p14="http://schemas.microsoft.com/office/powerpoint/2010/main" val="11260865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 name="Image" descr="Image"/>
          <p:cNvPicPr>
            <a:picLocks noChangeAspect="1"/>
          </p:cNvPicPr>
          <p:nvPr/>
        </p:nvPicPr>
        <p:blipFill>
          <a:blip r:embed="rId2"/>
          <a:stretch>
            <a:fillRect/>
          </a:stretch>
        </p:blipFill>
        <p:spPr>
          <a:xfrm>
            <a:off x="6836888" y="2665392"/>
            <a:ext cx="4937742" cy="3867460"/>
          </a:xfrm>
          <a:prstGeom prst="rect">
            <a:avLst/>
          </a:prstGeom>
          <a:ln w="12700">
            <a:miter lim="400000"/>
          </a:ln>
        </p:spPr>
      </p:pic>
      <p:pic>
        <p:nvPicPr>
          <p:cNvPr id="534"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535" name="Image" descr="Image"/>
          <p:cNvPicPr>
            <a:picLocks noChangeAspect="1"/>
          </p:cNvPicPr>
          <p:nvPr/>
        </p:nvPicPr>
        <p:blipFill>
          <a:blip r:embed="rId4"/>
          <a:stretch>
            <a:fillRect/>
          </a:stretch>
        </p:blipFill>
        <p:spPr>
          <a:xfrm>
            <a:off x="370467" y="2731349"/>
            <a:ext cx="5000626" cy="3735547"/>
          </a:xfrm>
          <a:prstGeom prst="rect">
            <a:avLst/>
          </a:prstGeom>
          <a:ln w="12700">
            <a:miter lim="400000"/>
          </a:ln>
        </p:spPr>
      </p:pic>
      <p:pic>
        <p:nvPicPr>
          <p:cNvPr id="536"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pic>
        <p:nvPicPr>
          <p:cNvPr id="537" name="latex-image-17.pdf" descr="latex-image-17.pdf"/>
          <p:cNvPicPr>
            <a:picLocks noChangeAspect="1"/>
          </p:cNvPicPr>
          <p:nvPr/>
        </p:nvPicPr>
        <p:blipFill>
          <a:blip r:embed="rId6"/>
          <a:stretch>
            <a:fillRect/>
          </a:stretch>
        </p:blipFill>
        <p:spPr>
          <a:xfrm>
            <a:off x="2571750" y="2946797"/>
            <a:ext cx="214313" cy="214313"/>
          </a:xfrm>
          <a:prstGeom prst="rect">
            <a:avLst/>
          </a:prstGeom>
          <a:ln w="12700">
            <a:miter lim="400000"/>
          </a:ln>
        </p:spPr>
      </p:pic>
      <p:sp>
        <p:nvSpPr>
          <p:cNvPr id="538"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539"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540" name="Line" descr="Line"/>
          <p:cNvPicPr>
            <a:picLocks/>
          </p:cNvPicPr>
          <p:nvPr/>
        </p:nvPicPr>
        <p:blipFill>
          <a:blip r:embed="rId7"/>
          <a:stretch>
            <a:fillRect/>
          </a:stretch>
        </p:blipFill>
        <p:spPr>
          <a:xfrm rot="14154307">
            <a:off x="2849313" y="2220642"/>
            <a:ext cx="285521" cy="202587"/>
          </a:xfrm>
          <a:prstGeom prst="rect">
            <a:avLst/>
          </a:prstGeom>
        </p:spPr>
      </p:pic>
      <p:pic>
        <p:nvPicPr>
          <p:cNvPr id="542" name="Line" descr="Line"/>
          <p:cNvPicPr>
            <a:picLocks/>
          </p:cNvPicPr>
          <p:nvPr/>
        </p:nvPicPr>
        <p:blipFill>
          <a:blip r:embed="rId8"/>
          <a:stretch>
            <a:fillRect/>
          </a:stretch>
        </p:blipFill>
        <p:spPr>
          <a:xfrm rot="18398650">
            <a:off x="3545618" y="2212914"/>
            <a:ext cx="296423" cy="202587"/>
          </a:xfrm>
          <a:prstGeom prst="rect">
            <a:avLst/>
          </a:prstGeom>
        </p:spPr>
      </p:pic>
      <p:pic>
        <p:nvPicPr>
          <p:cNvPr id="544" name="Line" descr="Line"/>
          <p:cNvPicPr>
            <a:picLocks/>
          </p:cNvPicPr>
          <p:nvPr/>
        </p:nvPicPr>
        <p:blipFill>
          <a:blip r:embed="rId9"/>
          <a:stretch>
            <a:fillRect/>
          </a:stretch>
        </p:blipFill>
        <p:spPr>
          <a:xfrm rot="3818335">
            <a:off x="2779421" y="1681365"/>
            <a:ext cx="290722" cy="202587"/>
          </a:xfrm>
          <a:prstGeom prst="rect">
            <a:avLst/>
          </a:prstGeom>
        </p:spPr>
      </p:pic>
      <p:pic>
        <p:nvPicPr>
          <p:cNvPr id="546" name="Line" descr="Line"/>
          <p:cNvPicPr>
            <a:picLocks/>
          </p:cNvPicPr>
          <p:nvPr/>
        </p:nvPicPr>
        <p:blipFill>
          <a:blip r:embed="rId10"/>
          <a:stretch>
            <a:fillRect/>
          </a:stretch>
        </p:blipFill>
        <p:spPr>
          <a:xfrm rot="7063589">
            <a:off x="1863488" y="1674409"/>
            <a:ext cx="305850" cy="202587"/>
          </a:xfrm>
          <a:prstGeom prst="rect">
            <a:avLst/>
          </a:prstGeom>
        </p:spPr>
      </p:pic>
      <p:sp>
        <p:nvSpPr>
          <p:cNvPr id="548"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549" name="latex-image-18.pdf" descr="latex-image-18.pdf"/>
          <p:cNvPicPr>
            <a:picLocks noChangeAspect="1"/>
          </p:cNvPicPr>
          <p:nvPr/>
        </p:nvPicPr>
        <p:blipFill>
          <a:blip r:embed="rId11"/>
          <a:stretch>
            <a:fillRect/>
          </a:stretch>
        </p:blipFill>
        <p:spPr>
          <a:xfrm>
            <a:off x="3393281" y="4054078"/>
            <a:ext cx="404813" cy="151805"/>
          </a:xfrm>
          <a:prstGeom prst="rect">
            <a:avLst/>
          </a:prstGeom>
          <a:ln w="12700">
            <a:miter lim="400000"/>
          </a:ln>
        </p:spPr>
      </p:pic>
      <p:sp>
        <p:nvSpPr>
          <p:cNvPr id="550"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551" name="a point becomes a wav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lvl1pPr>
              <a:defRPr sz="2400"/>
            </a:lvl1pPr>
          </a:lstStyle>
          <a:p>
            <a:r>
              <a:t>a point becomes a wave</a:t>
            </a:r>
          </a:p>
        </p:txBody>
      </p:sp>
      <p:sp>
        <p:nvSpPr>
          <p:cNvPr id="552"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553"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pic>
        <p:nvPicPr>
          <p:cNvPr id="554" name="latex-image-11.pdf" descr="latex-image-11.pdf"/>
          <p:cNvPicPr>
            <a:picLocks noChangeAspect="1"/>
          </p:cNvPicPr>
          <p:nvPr/>
        </p:nvPicPr>
        <p:blipFill>
          <a:blip r:embed="rId12"/>
          <a:stretch>
            <a:fillRect/>
          </a:stretch>
        </p:blipFill>
        <p:spPr>
          <a:xfrm>
            <a:off x="7520862" y="1861928"/>
            <a:ext cx="3569795" cy="303434"/>
          </a:xfrm>
          <a:prstGeom prst="rect">
            <a:avLst/>
          </a:prstGeom>
          <a:ln w="12700">
            <a:miter lim="400000"/>
          </a:ln>
        </p:spPr>
      </p:pic>
      <p:sp>
        <p:nvSpPr>
          <p:cNvPr id="555" name="parameters"/>
          <p:cNvSpPr txBox="1"/>
          <p:nvPr/>
        </p:nvSpPr>
        <p:spPr>
          <a:xfrm>
            <a:off x="7816357" y="1330926"/>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5"/>
                </a:solidFill>
              </a:defRPr>
            </a:lvl1pPr>
          </a:lstStyle>
          <a:p>
            <a:r>
              <a:t>parameters</a:t>
            </a:r>
          </a:p>
        </p:txBody>
      </p:sp>
      <p:pic>
        <p:nvPicPr>
          <p:cNvPr id="556" name="Line" descr="Line"/>
          <p:cNvPicPr>
            <a:picLocks/>
          </p:cNvPicPr>
          <p:nvPr/>
        </p:nvPicPr>
        <p:blipFill>
          <a:blip r:embed="rId13"/>
          <a:stretch>
            <a:fillRect/>
          </a:stretch>
        </p:blipFill>
        <p:spPr>
          <a:xfrm rot="12757950">
            <a:off x="8547888" y="2244525"/>
            <a:ext cx="693026" cy="151940"/>
          </a:xfrm>
          <a:prstGeom prst="rect">
            <a:avLst/>
          </a:prstGeom>
        </p:spPr>
      </p:pic>
      <p:pic>
        <p:nvPicPr>
          <p:cNvPr id="558" name="Line" descr="Line"/>
          <p:cNvPicPr>
            <a:picLocks/>
          </p:cNvPicPr>
          <p:nvPr/>
        </p:nvPicPr>
        <p:blipFill>
          <a:blip r:embed="rId8"/>
          <a:stretch>
            <a:fillRect/>
          </a:stretch>
        </p:blipFill>
        <p:spPr>
          <a:xfrm rot="18398650">
            <a:off x="9951181" y="2194372"/>
            <a:ext cx="296423" cy="202586"/>
          </a:xfrm>
          <a:prstGeom prst="rect">
            <a:avLst/>
          </a:prstGeom>
        </p:spPr>
      </p:pic>
      <p:pic>
        <p:nvPicPr>
          <p:cNvPr id="560" name="Line" descr="Line"/>
          <p:cNvPicPr>
            <a:picLocks/>
          </p:cNvPicPr>
          <p:nvPr/>
        </p:nvPicPr>
        <p:blipFill>
          <a:blip r:embed="rId14"/>
          <a:stretch>
            <a:fillRect/>
          </a:stretch>
        </p:blipFill>
        <p:spPr>
          <a:xfrm rot="19646030">
            <a:off x="10347602" y="2263945"/>
            <a:ext cx="779485" cy="151940"/>
          </a:xfrm>
          <a:prstGeom prst="rect">
            <a:avLst/>
          </a:prstGeom>
        </p:spPr>
      </p:pic>
      <p:sp>
        <p:nvSpPr>
          <p:cNvPr id="562" name="variables"/>
          <p:cNvSpPr txBox="1"/>
          <p:nvPr/>
        </p:nvSpPr>
        <p:spPr>
          <a:xfrm>
            <a:off x="9303782" y="23806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hueOff val="-554920"/>
                    <a:satOff val="-21482"/>
                    <a:lumOff val="-6228"/>
                  </a:schemeClr>
                </a:solidFill>
              </a:defRPr>
            </a:lvl1pPr>
          </a:lstStyle>
          <a:p>
            <a:r>
              <a:t>variables</a:t>
            </a:r>
          </a:p>
        </p:txBody>
      </p:sp>
      <p:pic>
        <p:nvPicPr>
          <p:cNvPr id="563" name="Line" descr="Line"/>
          <p:cNvPicPr>
            <a:picLocks/>
          </p:cNvPicPr>
          <p:nvPr/>
        </p:nvPicPr>
        <p:blipFill>
          <a:blip r:embed="rId15"/>
          <a:stretch>
            <a:fillRect/>
          </a:stretch>
        </p:blipFill>
        <p:spPr>
          <a:xfrm rot="3818335">
            <a:off x="9018296" y="1685031"/>
            <a:ext cx="290722" cy="202587"/>
          </a:xfrm>
          <a:prstGeom prst="rect">
            <a:avLst/>
          </a:prstGeom>
        </p:spPr>
      </p:pic>
      <p:pic>
        <p:nvPicPr>
          <p:cNvPr id="565" name="Line" descr="Line"/>
          <p:cNvPicPr>
            <a:picLocks/>
          </p:cNvPicPr>
          <p:nvPr/>
        </p:nvPicPr>
        <p:blipFill>
          <a:blip r:embed="rId16"/>
          <a:stretch>
            <a:fillRect/>
          </a:stretch>
        </p:blipFill>
        <p:spPr>
          <a:xfrm rot="7063589">
            <a:off x="7590394" y="1674619"/>
            <a:ext cx="305850" cy="202586"/>
          </a:xfrm>
          <a:prstGeom prst="rect">
            <a:avLst/>
          </a:prstGeom>
        </p:spPr>
      </p:pic>
      <p:pic>
        <p:nvPicPr>
          <p:cNvPr id="567" name="latex-image-10.pdf" descr="latex-image-10.pdf"/>
          <p:cNvPicPr>
            <a:picLocks noChangeAspect="1"/>
          </p:cNvPicPr>
          <p:nvPr/>
        </p:nvPicPr>
        <p:blipFill>
          <a:blip r:embed="rId17"/>
          <a:stretch>
            <a:fillRect/>
          </a:stretch>
        </p:blipFill>
        <p:spPr>
          <a:xfrm>
            <a:off x="7203886" y="2942332"/>
            <a:ext cx="214313" cy="223242"/>
          </a:xfrm>
          <a:prstGeom prst="rect">
            <a:avLst/>
          </a:prstGeom>
          <a:ln w="12700">
            <a:miter lim="400000"/>
          </a:ln>
        </p:spPr>
      </p:pic>
      <p:pic>
        <p:nvPicPr>
          <p:cNvPr id="568" name="latex-image-9.pdf" descr="latex-image-9.pdf"/>
          <p:cNvPicPr>
            <a:picLocks noChangeAspect="1"/>
          </p:cNvPicPr>
          <p:nvPr/>
        </p:nvPicPr>
        <p:blipFill>
          <a:blip r:embed="rId18"/>
          <a:stretch>
            <a:fillRect/>
          </a:stretch>
        </p:blipFill>
        <p:spPr>
          <a:xfrm>
            <a:off x="11214897" y="6024016"/>
            <a:ext cx="190501" cy="241102"/>
          </a:xfrm>
          <a:prstGeom prst="rect">
            <a:avLst/>
          </a:prstGeom>
          <a:ln w="12700">
            <a:miter lim="400000"/>
          </a:ln>
        </p:spPr>
      </p:pic>
      <mc:AlternateContent xmlns:mc="http://schemas.openxmlformats.org/markup-compatibility/2006" xmlns:a14="http://schemas.microsoft.com/office/drawing/2010/main">
        <mc:Choice Requires="a14">
          <p:sp>
            <p:nvSpPr>
              <p:cNvPr id="30" name="Title 1">
                <a:extLst>
                  <a:ext uri="{FF2B5EF4-FFF2-40B4-BE49-F238E27FC236}">
                    <a16:creationId xmlns:a16="http://schemas.microsoft.com/office/drawing/2014/main" id="{9AF23C75-2D00-4276-BB1E-407E366E9949}"/>
                  </a:ext>
                </a:extLst>
              </p:cNvPr>
              <p:cNvSpPr txBox="1">
                <a:spLocks/>
              </p:cNvSpPr>
              <p:nvPr/>
            </p:nvSpPr>
            <p:spPr>
              <a:xfrm>
                <a:off x="203200" y="0"/>
                <a:ext cx="11785600" cy="76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14:m>
                  <m:oMath xmlns:m="http://schemas.openxmlformats.org/officeDocument/2006/math">
                    <m:r>
                      <a:rPr lang="en-US" i="1" smtClean="0">
                        <a:latin typeface="Cambria Math"/>
                      </a:rPr>
                      <m:t>(</m:t>
                    </m:r>
                    <m:r>
                      <a:rPr lang="en-US" i="1" smtClean="0">
                        <a:latin typeface="Cambria Math"/>
                      </a:rPr>
                      <m:t>𝝆</m:t>
                    </m:r>
                    <m:r>
                      <a:rPr lang="en-US" i="1" smtClean="0">
                        <a:latin typeface="Cambria Math"/>
                      </a:rPr>
                      <m:t>,</m:t>
                    </m:r>
                    <m:r>
                      <a:rPr lang="en-US" i="1" smtClean="0">
                        <a:latin typeface="Cambria Math"/>
                      </a:rPr>
                      <m:t>𝜽</m:t>
                    </m:r>
                    <m:r>
                      <a:rPr lang="en-US" i="1" smtClean="0">
                        <a:latin typeface="Cambria Math"/>
                      </a:rPr>
                      <m:t>)</m:t>
                    </m:r>
                  </m:oMath>
                </a14:m>
                <a:r>
                  <a:rPr lang="en-US" dirty="0"/>
                  <a:t> parameter space</a:t>
                </a:r>
              </a:p>
            </p:txBody>
          </p:sp>
        </mc:Choice>
        <mc:Fallback xmlns="">
          <p:sp>
            <p:nvSpPr>
              <p:cNvPr id="30" name="Title 1">
                <a:extLst>
                  <a:ext uri="{FF2B5EF4-FFF2-40B4-BE49-F238E27FC236}">
                    <a16:creationId xmlns:a16="http://schemas.microsoft.com/office/drawing/2014/main" id="{9AF23C75-2D00-4276-BB1E-407E366E9949}"/>
                  </a:ext>
                </a:extLst>
              </p:cNvPr>
              <p:cNvSpPr txBox="1">
                <a:spLocks noRot="1" noChangeAspect="1" noMove="1" noResize="1" noEditPoints="1" noAdjustHandles="1" noChangeArrowheads="1" noChangeShapeType="1" noTextEdit="1"/>
              </p:cNvSpPr>
              <p:nvPr/>
            </p:nvSpPr>
            <p:spPr>
              <a:xfrm>
                <a:off x="203200" y="0"/>
                <a:ext cx="11785600" cy="762000"/>
              </a:xfrm>
              <a:prstGeom prst="rect">
                <a:avLst/>
              </a:prstGeom>
              <a:blipFill>
                <a:blip r:embed="rId19"/>
                <a:stretch>
                  <a:fillRect t="-4000" b="-22400"/>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DB66F67-D1D3-46EC-9EB9-13267E15E9E3}"/>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1344809499"/>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3" name="Image" descr="Image"/>
          <p:cNvPicPr>
            <a:picLocks noChangeAspect="1"/>
          </p:cNvPicPr>
          <p:nvPr/>
        </p:nvPicPr>
        <p:blipFill>
          <a:blip r:embed="rId3"/>
          <a:stretch>
            <a:fillRect/>
          </a:stretch>
        </p:blipFill>
        <p:spPr>
          <a:xfrm>
            <a:off x="6836888" y="2665392"/>
            <a:ext cx="4937742" cy="3867460"/>
          </a:xfrm>
          <a:prstGeom prst="rect">
            <a:avLst/>
          </a:prstGeom>
          <a:ln w="12700">
            <a:miter lim="400000"/>
          </a:ln>
        </p:spPr>
      </p:pic>
      <p:pic>
        <p:nvPicPr>
          <p:cNvPr id="4"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6"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7"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8"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9"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0" name="Line" descr="Line"/>
          <p:cNvPicPr>
            <a:picLocks/>
          </p:cNvPicPr>
          <p:nvPr/>
        </p:nvPicPr>
        <p:blipFill>
          <a:blip r:embed="rId8"/>
          <a:stretch>
            <a:fillRect/>
          </a:stretch>
        </p:blipFill>
        <p:spPr>
          <a:xfrm rot="14154307">
            <a:off x="2849313" y="2220642"/>
            <a:ext cx="285521" cy="202587"/>
          </a:xfrm>
          <a:prstGeom prst="rect">
            <a:avLst/>
          </a:prstGeom>
        </p:spPr>
      </p:pic>
      <p:pic>
        <p:nvPicPr>
          <p:cNvPr id="11" name="Line" descr="Line"/>
          <p:cNvPicPr>
            <a:picLocks/>
          </p:cNvPicPr>
          <p:nvPr/>
        </p:nvPicPr>
        <p:blipFill>
          <a:blip r:embed="rId9"/>
          <a:stretch>
            <a:fillRect/>
          </a:stretch>
        </p:blipFill>
        <p:spPr>
          <a:xfrm rot="18398650">
            <a:off x="3545618" y="2212914"/>
            <a:ext cx="296423" cy="202587"/>
          </a:xfrm>
          <a:prstGeom prst="rect">
            <a:avLst/>
          </a:prstGeom>
        </p:spPr>
      </p:pic>
      <p:pic>
        <p:nvPicPr>
          <p:cNvPr id="12" name="Line" descr="Line"/>
          <p:cNvPicPr>
            <a:picLocks/>
          </p:cNvPicPr>
          <p:nvPr/>
        </p:nvPicPr>
        <p:blipFill>
          <a:blip r:embed="rId10"/>
          <a:stretch>
            <a:fillRect/>
          </a:stretch>
        </p:blipFill>
        <p:spPr>
          <a:xfrm rot="3818335">
            <a:off x="2779421" y="1681365"/>
            <a:ext cx="290722" cy="202587"/>
          </a:xfrm>
          <a:prstGeom prst="rect">
            <a:avLst/>
          </a:prstGeom>
        </p:spPr>
      </p:pic>
      <p:pic>
        <p:nvPicPr>
          <p:cNvPr id="13" name="Line" descr="Line"/>
          <p:cNvPicPr>
            <a:picLocks/>
          </p:cNvPicPr>
          <p:nvPr/>
        </p:nvPicPr>
        <p:blipFill>
          <a:blip r:embed="rId11"/>
          <a:stretch>
            <a:fillRect/>
          </a:stretch>
        </p:blipFill>
        <p:spPr>
          <a:xfrm rot="7063589">
            <a:off x="1863488" y="1674409"/>
            <a:ext cx="305850" cy="202587"/>
          </a:xfrm>
          <a:prstGeom prst="rect">
            <a:avLst/>
          </a:prstGeom>
        </p:spPr>
      </p:pic>
      <p:sp>
        <p:nvSpPr>
          <p:cNvPr id="14"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5"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7" name="a lin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t>a line</a:t>
            </a:r>
          </a:p>
          <a:p>
            <a:pPr>
              <a:defRPr sz="2400"/>
            </a:pPr>
            <a:r>
              <a:t>becomes a point</a:t>
            </a: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0" name="Line"/>
          <p:cNvSpPr/>
          <p:nvPr/>
        </p:nvSpPr>
        <p:spPr>
          <a:xfrm flipH="1">
            <a:off x="3317023" y="3557894"/>
            <a:ext cx="1" cy="1876577"/>
          </a:xfrm>
          <a:prstGeom prst="line">
            <a:avLst/>
          </a:prstGeom>
          <a:ln w="25400">
            <a:solidFill>
              <a:srgbClr val="000000"/>
            </a:solidFill>
            <a:miter lim="400000"/>
            <a:headEnd type="arrow"/>
          </a:ln>
        </p:spPr>
        <p:txBody>
          <a:bodyPr lIns="42520" tIns="42520" rIns="42520" bIns="42520" anchor="ctr"/>
          <a:lstStyle/>
          <a:p>
            <a:pPr>
              <a:defRPr sz="2400"/>
            </a:pPr>
            <a:endParaRPr/>
          </a:p>
        </p:txBody>
      </p:sp>
      <p:sp>
        <p:nvSpPr>
          <p:cNvPr id="21" name="Line"/>
          <p:cNvSpPr/>
          <p:nvPr/>
        </p:nvSpPr>
        <p:spPr>
          <a:xfrm>
            <a:off x="2870778" y="4596381"/>
            <a:ext cx="476045" cy="9155"/>
          </a:xfrm>
          <a:prstGeom prst="line">
            <a:avLst/>
          </a:prstGeom>
          <a:ln w="25400">
            <a:solidFill>
              <a:srgbClr val="000000"/>
            </a:solidFill>
            <a:miter lim="400000"/>
            <a:tailEnd type="triangle"/>
          </a:ln>
        </p:spPr>
        <p:txBody>
          <a:bodyPr lIns="42520" tIns="42520" rIns="42520" bIns="42520" anchor="ctr"/>
          <a:lstStyle/>
          <a:p>
            <a:pPr>
              <a:defRPr sz="2400"/>
            </a:pPr>
            <a:endParaRPr/>
          </a:p>
        </p:txBody>
      </p:sp>
      <p:sp>
        <p:nvSpPr>
          <p:cNvPr id="22" name="Circle"/>
          <p:cNvSpPr/>
          <p:nvPr/>
        </p:nvSpPr>
        <p:spPr>
          <a:xfrm>
            <a:off x="7091985" y="4223742"/>
            <a:ext cx="105181" cy="78885"/>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pic>
        <p:nvPicPr>
          <p:cNvPr id="23"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pic>
        <p:nvPicPr>
          <p:cNvPr id="24"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5"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353036431"/>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47" name="Image" descr="Image"/>
          <p:cNvPicPr>
            <a:picLocks noChangeAspect="1"/>
          </p:cNvPicPr>
          <p:nvPr/>
        </p:nvPicPr>
        <p:blipFill>
          <a:blip r:embed="rId3"/>
          <a:stretch>
            <a:fillRect/>
          </a:stretch>
        </p:blipFill>
        <p:spPr>
          <a:xfrm>
            <a:off x="6836888" y="2665392"/>
            <a:ext cx="4937742" cy="3867460"/>
          </a:xfrm>
          <a:prstGeom prst="rect">
            <a:avLst/>
          </a:prstGeom>
          <a:ln w="12700">
            <a:miter lim="400000"/>
          </a:ln>
        </p:spPr>
      </p:pic>
      <p:pic>
        <p:nvPicPr>
          <p:cNvPr id="48"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49"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50"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51"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52"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53"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54" name="Line" descr="Line"/>
          <p:cNvPicPr>
            <a:picLocks/>
          </p:cNvPicPr>
          <p:nvPr/>
        </p:nvPicPr>
        <p:blipFill>
          <a:blip r:embed="rId8"/>
          <a:stretch>
            <a:fillRect/>
          </a:stretch>
        </p:blipFill>
        <p:spPr>
          <a:xfrm rot="14154307">
            <a:off x="2849313" y="2220642"/>
            <a:ext cx="285521" cy="202587"/>
          </a:xfrm>
          <a:prstGeom prst="rect">
            <a:avLst/>
          </a:prstGeom>
        </p:spPr>
      </p:pic>
      <p:pic>
        <p:nvPicPr>
          <p:cNvPr id="55" name="Line" descr="Line"/>
          <p:cNvPicPr>
            <a:picLocks/>
          </p:cNvPicPr>
          <p:nvPr/>
        </p:nvPicPr>
        <p:blipFill>
          <a:blip r:embed="rId9"/>
          <a:stretch>
            <a:fillRect/>
          </a:stretch>
        </p:blipFill>
        <p:spPr>
          <a:xfrm rot="18398650">
            <a:off x="3545618" y="2212914"/>
            <a:ext cx="296423" cy="202587"/>
          </a:xfrm>
          <a:prstGeom prst="rect">
            <a:avLst/>
          </a:prstGeom>
        </p:spPr>
      </p:pic>
      <p:pic>
        <p:nvPicPr>
          <p:cNvPr id="56" name="Line" descr="Line"/>
          <p:cNvPicPr>
            <a:picLocks/>
          </p:cNvPicPr>
          <p:nvPr/>
        </p:nvPicPr>
        <p:blipFill>
          <a:blip r:embed="rId10"/>
          <a:stretch>
            <a:fillRect/>
          </a:stretch>
        </p:blipFill>
        <p:spPr>
          <a:xfrm rot="3818335">
            <a:off x="2779421" y="1681365"/>
            <a:ext cx="290722" cy="202587"/>
          </a:xfrm>
          <a:prstGeom prst="rect">
            <a:avLst/>
          </a:prstGeom>
        </p:spPr>
      </p:pic>
      <p:pic>
        <p:nvPicPr>
          <p:cNvPr id="57" name="Line" descr="Line"/>
          <p:cNvPicPr>
            <a:picLocks/>
          </p:cNvPicPr>
          <p:nvPr/>
        </p:nvPicPr>
        <p:blipFill>
          <a:blip r:embed="rId11"/>
          <a:stretch>
            <a:fillRect/>
          </a:stretch>
        </p:blipFill>
        <p:spPr>
          <a:xfrm rot="7063589">
            <a:off x="1863488" y="1674409"/>
            <a:ext cx="305850" cy="202587"/>
          </a:xfrm>
          <a:prstGeom prst="rect">
            <a:avLst/>
          </a:prstGeom>
        </p:spPr>
      </p:pic>
      <p:sp>
        <p:nvSpPr>
          <p:cNvPr id="58"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59"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60"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61" name="a lin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t>a line</a:t>
            </a:r>
          </a:p>
          <a:p>
            <a:pPr>
              <a:defRPr sz="2400"/>
            </a:pPr>
            <a:r>
              <a:t>becomes a point</a:t>
            </a:r>
          </a:p>
        </p:txBody>
      </p:sp>
      <p:sp>
        <p:nvSpPr>
          <p:cNvPr id="62"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63"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64" name="Line"/>
          <p:cNvSpPr/>
          <p:nvPr/>
        </p:nvSpPr>
        <p:spPr>
          <a:xfrm>
            <a:off x="1952455" y="3244464"/>
            <a:ext cx="2721669" cy="2024288"/>
          </a:xfrm>
          <a:prstGeom prst="line">
            <a:avLst/>
          </a:prstGeom>
          <a:ln w="25400">
            <a:solidFill>
              <a:srgbClr val="000000"/>
            </a:solidFill>
            <a:miter lim="400000"/>
            <a:headEnd type="arrow"/>
          </a:ln>
        </p:spPr>
        <p:txBody>
          <a:bodyPr lIns="42520" tIns="42520" rIns="42520" bIns="42520" anchor="ctr"/>
          <a:lstStyle/>
          <a:p>
            <a:pPr>
              <a:defRPr sz="2400"/>
            </a:pPr>
            <a:endParaRPr/>
          </a:p>
        </p:txBody>
      </p:sp>
      <p:sp>
        <p:nvSpPr>
          <p:cNvPr id="65" name="Line"/>
          <p:cNvSpPr/>
          <p:nvPr/>
        </p:nvSpPr>
        <p:spPr>
          <a:xfrm flipV="1">
            <a:off x="2870779" y="4258882"/>
            <a:ext cx="449999" cy="337499"/>
          </a:xfrm>
          <a:prstGeom prst="line">
            <a:avLst/>
          </a:prstGeom>
          <a:ln w="25400">
            <a:solidFill>
              <a:srgbClr val="000000"/>
            </a:solidFill>
            <a:miter lim="400000"/>
            <a:tailEnd type="triangle"/>
          </a:ln>
        </p:spPr>
        <p:txBody>
          <a:bodyPr lIns="42520" tIns="42520" rIns="42520" bIns="42520" anchor="ctr"/>
          <a:lstStyle/>
          <a:p>
            <a:pPr>
              <a:defRPr sz="2400"/>
            </a:pPr>
            <a:endParaRPr/>
          </a:p>
        </p:txBody>
      </p:sp>
      <p:sp>
        <p:nvSpPr>
          <p:cNvPr id="66" name="Circle"/>
          <p:cNvSpPr/>
          <p:nvPr/>
        </p:nvSpPr>
        <p:spPr>
          <a:xfrm>
            <a:off x="8175454" y="4077877"/>
            <a:ext cx="105181" cy="78885"/>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sp>
        <p:nvSpPr>
          <p:cNvPr id="67" name="Connection Line"/>
          <p:cNvSpPr/>
          <p:nvPr/>
        </p:nvSpPr>
        <p:spPr>
          <a:xfrm>
            <a:off x="3164699" y="4386785"/>
            <a:ext cx="161538" cy="209151"/>
          </a:xfrm>
          <a:custGeom>
            <a:avLst/>
            <a:gdLst/>
            <a:ahLst/>
            <a:cxnLst>
              <a:cxn ang="0">
                <a:pos x="wd2" y="hd2"/>
              </a:cxn>
              <a:cxn ang="5400000">
                <a:pos x="wd2" y="hd2"/>
              </a:cxn>
              <a:cxn ang="10800000">
                <a:pos x="wd2" y="hd2"/>
              </a:cxn>
              <a:cxn ang="16200000">
                <a:pos x="wd2" y="hd2"/>
              </a:cxn>
            </a:cxnLst>
            <a:rect l="0" t="0" r="r" b="b"/>
            <a:pathLst>
              <a:path w="18869" h="21600" extrusionOk="0">
                <a:moveTo>
                  <a:pt x="17711" y="21600"/>
                </a:moveTo>
                <a:cubicBezTo>
                  <a:pt x="21600" y="8292"/>
                  <a:pt x="15696" y="1092"/>
                  <a:pt x="0" y="0"/>
                </a:cubicBezTo>
              </a:path>
            </a:pathLst>
          </a:custGeom>
          <a:ln w="25400">
            <a:solidFill>
              <a:schemeClr val="accent5"/>
            </a:solidFill>
            <a:miter lim="400000"/>
          </a:ln>
        </p:spPr>
        <p:txBody>
          <a:bodyPr lIns="76535" tIns="38268" rIns="76535" bIns="38268"/>
          <a:lstStyle/>
          <a:p>
            <a:endParaRPr/>
          </a:p>
        </p:txBody>
      </p:sp>
      <p:pic>
        <p:nvPicPr>
          <p:cNvPr id="68"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pic>
        <p:nvPicPr>
          <p:cNvPr id="69"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70"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353036431"/>
      </p:ext>
    </p:extLst>
  </p:cSld>
  <p:clrMapOvr>
    <a:masterClrMapping/>
  </p:clrMapOvr>
  <p:transition spd="med"/>
</p:sld>
</file>

<file path=ppt/theme/theme1.xml><?xml version="1.0" encoding="utf-8"?>
<a:theme xmlns:a="http://schemas.openxmlformats.org/drawingml/2006/main" name="class_layou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5330</TotalTime>
  <Words>11601</Words>
  <Application>Microsoft Office PowerPoint</Application>
  <PresentationFormat>Widescreen</PresentationFormat>
  <Paragraphs>1605</Paragraphs>
  <Slides>111</Slides>
  <Notes>47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111</vt:i4>
      </vt:variant>
    </vt:vector>
  </HeadingPairs>
  <TitlesOfParts>
    <vt:vector size="118" baseType="lpstr">
      <vt:lpstr>Arial</vt:lpstr>
      <vt:lpstr>Calibri</vt:lpstr>
      <vt:lpstr>Calibri Light (Headings)</vt:lpstr>
      <vt:lpstr>Cambria Math</vt:lpstr>
      <vt:lpstr>Consolas</vt:lpstr>
      <vt:lpstr>Helvetica</vt:lpstr>
      <vt:lpstr>class_layout</vt:lpstr>
      <vt:lpstr>Curve fitting</vt:lpstr>
      <vt:lpstr>References</vt:lpstr>
      <vt:lpstr>TOC</vt:lpstr>
      <vt:lpstr>Some motivation</vt:lpstr>
      <vt:lpstr>Some motivation</vt:lpstr>
      <vt:lpstr>What is curve fitting</vt:lpstr>
      <vt:lpstr>TOC</vt:lpstr>
      <vt:lpstr>Linear least squares (LS): step by step example</vt:lpstr>
      <vt:lpstr>Side note: error / loss</vt:lpstr>
      <vt:lpstr>Linear least squares (LS): step by step example</vt:lpstr>
      <vt:lpstr>Linear least squares (LS): step by step example</vt:lpstr>
      <vt:lpstr>Linear least squares (LS): step by step example</vt:lpstr>
      <vt:lpstr>Linear least squares (LS): step by step example</vt:lpstr>
      <vt:lpstr>Linear least squares (LS): step by step example</vt:lpstr>
      <vt:lpstr>Linear least squares (LS): step by step example</vt:lpstr>
      <vt:lpstr>Linear least squares (LS): step by step example</vt:lpstr>
      <vt:lpstr>Linear LS in matrix form</vt:lpstr>
      <vt:lpstr>Linear LS in matrix form</vt:lpstr>
      <vt:lpstr>Linear LS in matrix form</vt:lpstr>
      <vt:lpstr>Linear LS in matrix form</vt:lpstr>
      <vt:lpstr>Linear LS in matrix form</vt:lpstr>
      <vt:lpstr>Linear LS in matrix form</vt:lpstr>
      <vt:lpstr>Linear LS in matrix form</vt:lpstr>
      <vt:lpstr>Linear LS in matrix form</vt:lpstr>
      <vt:lpstr>Linear LS in matrix form</vt:lpstr>
      <vt:lpstr>Linear LS in matrix form</vt:lpstr>
      <vt:lpstr>Linear LS in matrix form</vt:lpstr>
      <vt:lpstr>Side note: pseudoinverse</vt:lpstr>
      <vt:lpstr>PowerPoint Presentation</vt:lpstr>
      <vt:lpstr>Problem 1: Linear LS with vertical data</vt:lpstr>
      <vt:lpstr>Problem 1: Linear LS with vertical data</vt:lpstr>
      <vt:lpstr>TOC</vt:lpstr>
      <vt:lpstr>Linear total least squares</vt:lpstr>
      <vt:lpstr>Linear TLS</vt:lpstr>
      <vt:lpstr>Linear TLS</vt:lpstr>
      <vt:lpstr>Linear TLS</vt:lpstr>
      <vt:lpstr>Linear TLS</vt:lpstr>
      <vt:lpstr>Linear TLS</vt:lpstr>
      <vt:lpstr>Linear TLS</vt:lpstr>
      <vt:lpstr>Linear TLS</vt:lpstr>
      <vt:lpstr>Linear TLS</vt:lpstr>
      <vt:lpstr>Linear TLS</vt:lpstr>
      <vt:lpstr>Linear TLS</vt:lpstr>
      <vt:lpstr>Linear TLS</vt:lpstr>
      <vt:lpstr>Linear TLS</vt:lpstr>
      <vt:lpstr>Linear TLS -the minimization problem</vt:lpstr>
      <vt:lpstr>Linear TLS with SVD</vt:lpstr>
      <vt:lpstr>TOC</vt:lpstr>
      <vt:lpstr>LS</vt:lpstr>
      <vt:lpstr>LS</vt:lpstr>
      <vt:lpstr>Problem 2: LS with outliers datapoints</vt:lpstr>
      <vt:lpstr>Problem 2: LS with outliers datapoints</vt:lpstr>
      <vt:lpstr>TOC</vt:lpstr>
      <vt:lpstr>RANSAC</vt:lpstr>
      <vt:lpstr>RANSAC algorithm</vt:lpstr>
      <vt:lpstr>RANSAC algorithm - step by step - 1</vt:lpstr>
      <vt:lpstr>RANSAC algorithm - step by step - 2</vt:lpstr>
      <vt:lpstr>RANSAC algorithm - step by step - 3</vt:lpstr>
      <vt:lpstr>RANSAC algorithm - step by step - 4</vt:lpstr>
      <vt:lpstr>RANSAC algorithm - step by step - 0</vt:lpstr>
      <vt:lpstr>RANSAC convergence </vt:lpstr>
      <vt:lpstr>RANSAC convergence </vt:lpstr>
      <vt:lpstr>TOC</vt:lpstr>
      <vt:lpstr>(m,b) Parameter space</vt:lpstr>
      <vt:lpstr>(m,b) Parameter space</vt:lpstr>
      <vt:lpstr>(m,b) Parameter space</vt:lpstr>
      <vt:lpstr>(m,b) Parameter space</vt:lpstr>
      <vt:lpstr>(m,b) Parameter space</vt:lpstr>
      <vt:lpstr>(m,b) Parameter space</vt:lpstr>
      <vt:lpstr>(m,b) Parameter space</vt:lpstr>
      <vt:lpstr>(m,b) Parameter space</vt:lpstr>
      <vt:lpstr>(m,b) Parameter space</vt:lpstr>
      <vt:lpstr>(m,b) Parameter space</vt:lpstr>
      <vt:lpstr>(m,b) Parameter space</vt:lpstr>
      <vt:lpstr>(m,b) Parameter space</vt:lpstr>
      <vt:lpstr>(m,b) Parameter space</vt:lpstr>
      <vt:lpstr>(m,b) Parameter space</vt:lpstr>
      <vt:lpstr>Parameter space- what for?</vt:lpstr>
      <vt:lpstr>Parameter space- what for?</vt:lpstr>
      <vt:lpstr>Parameter space- what for?</vt:lpstr>
      <vt:lpstr>Parameter space- what for?</vt:lpstr>
      <vt:lpstr>Parameter space- what for?</vt:lpstr>
      <vt:lpstr>Parameter space- what for?</vt:lpstr>
      <vt:lpstr>Parameter space- what for?</vt:lpstr>
      <vt:lpstr>Hough transform</vt:lpstr>
      <vt:lpstr>Hough transform- pros &amp; cons</vt:lpstr>
      <vt:lpstr>Problem 1: vertical line detection</vt:lpstr>
      <vt:lpstr>Problem 1: vertical line detection</vt:lpstr>
      <vt:lpstr>Problem 1: vertical line detection</vt:lpstr>
      <vt:lpstr>Problem 1: vertical line detection</vt:lpstr>
      <vt:lpstr>Problem 1: vertical line detection</vt:lpstr>
      <vt:lpstr>Problem 1: vertical line detection</vt:lpstr>
      <vt:lpstr>Problem 1: vertical line detection</vt:lpstr>
      <vt:lpstr>Problem 1: vertical line detection</vt:lpstr>
      <vt:lpstr>Problem 1: vertical line detection</vt:lpstr>
      <vt:lpstr>TOC</vt:lpstr>
      <vt:lpstr>PowerPoint Presentation</vt:lpstr>
      <vt:lpstr>(ρ,θ) parameter space</vt:lpstr>
      <vt:lpstr>(ρ,θ) parameter space</vt:lpstr>
      <vt:lpstr>(ρ,θ) parameter space</vt:lpstr>
      <vt:lpstr>(ρ,θ) parameter space</vt:lpstr>
      <vt:lpstr>(ρ,θ) parameter space</vt:lpstr>
      <vt:lpstr>(ρ,θ) parameter space</vt:lpstr>
      <vt:lpstr>Notes on (ρ,θ) parameter space</vt:lpstr>
      <vt:lpstr>(ρ,θ) parameter space</vt:lpstr>
      <vt:lpstr>(ρ,θ) parameter space</vt:lpstr>
      <vt:lpstr>(ρ,θ) parameter space</vt:lpstr>
      <vt:lpstr>(ρ,θ) parameter space</vt:lpstr>
      <vt:lpstr>Hough transform algorithm stays the same!</vt:lpstr>
      <vt:lpstr>Hough transform- pros &amp; cons</vt:lpstr>
      <vt:lpstr>Hough transform noise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Curve fitting</dc:title>
  <dc:creator> </dc:creator>
  <cp:lastModifiedBy> </cp:lastModifiedBy>
  <cp:revision>151</cp:revision>
  <dcterms:created xsi:type="dcterms:W3CDTF">2019-08-07T13:55:19Z</dcterms:created>
  <dcterms:modified xsi:type="dcterms:W3CDTF">2019-12-28T18:33:01Z</dcterms:modified>
</cp:coreProperties>
</file>